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6" r:id="rId3"/>
    <p:sldId id="286" r:id="rId4"/>
    <p:sldId id="287" r:id="rId5"/>
    <p:sldId id="261" r:id="rId6"/>
    <p:sldId id="288" r:id="rId7"/>
    <p:sldId id="263" r:id="rId8"/>
    <p:sldId id="264" r:id="rId9"/>
    <p:sldId id="265" r:id="rId10"/>
    <p:sldId id="289" r:id="rId11"/>
    <p:sldId id="290" r:id="rId12"/>
    <p:sldId id="267" r:id="rId13"/>
    <p:sldId id="268" r:id="rId14"/>
    <p:sldId id="291" r:id="rId15"/>
    <p:sldId id="270" r:id="rId16"/>
    <p:sldId id="271" r:id="rId17"/>
    <p:sldId id="296" r:id="rId18"/>
    <p:sldId id="297" r:id="rId19"/>
    <p:sldId id="298" r:id="rId20"/>
    <p:sldId id="275" r:id="rId21"/>
    <p:sldId id="276" r:id="rId22"/>
    <p:sldId id="299" r:id="rId23"/>
    <p:sldId id="300" r:id="rId24"/>
    <p:sldId id="301" r:id="rId25"/>
    <p:sldId id="292" r:id="rId26"/>
    <p:sldId id="293" r:id="rId27"/>
    <p:sldId id="302" r:id="rId28"/>
    <p:sldId id="303" r:id="rId29"/>
    <p:sldId id="294" r:id="rId30"/>
    <p:sldId id="295"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79898" autoAdjust="0"/>
  </p:normalViewPr>
  <p:slideViewPr>
    <p:cSldViewPr snapToGrid="0">
      <p:cViewPr varScale="1">
        <p:scale>
          <a:sx n="105" d="100"/>
          <a:sy n="105" d="100"/>
        </p:scale>
        <p:origin x="660" y="78"/>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21420-8D79-45C9-8429-8C8FC5D2D63F}" type="doc">
      <dgm:prSet loTypeId="urn:microsoft.com/office/officeart/2005/8/layout/process1" loCatId="process" qsTypeId="urn:microsoft.com/office/officeart/2005/8/quickstyle/simple1" qsCatId="simple" csTypeId="urn:microsoft.com/office/officeart/2005/8/colors/accent0_3" csCatId="mainScheme" phldr="1"/>
      <dgm:spPr/>
    </dgm:pt>
    <dgm:pt modelId="{D29B57F8-BED2-4FBE-8FF5-829F71A61EE3}">
      <dgm:prSet phldrT="[Tekst]" custT="1"/>
      <dgm:spPr/>
      <dgm:t>
        <a:bodyPr/>
        <a:lstStyle/>
        <a:p>
          <a:r>
            <a:rPr lang="nb-NO" sz="3200" dirty="0" smtClean="0"/>
            <a:t>Ignorere</a:t>
          </a:r>
          <a:endParaRPr lang="nb-NO" sz="3200" dirty="0"/>
        </a:p>
      </dgm:t>
    </dgm:pt>
    <dgm:pt modelId="{4351498B-BA17-4FC7-83F8-8D0F653CE2F8}" type="parTrans" cxnId="{76572CB5-AA68-443E-AFC4-E99AE61FDB7B}">
      <dgm:prSet/>
      <dgm:spPr/>
      <dgm:t>
        <a:bodyPr/>
        <a:lstStyle/>
        <a:p>
          <a:endParaRPr lang="nb-NO"/>
        </a:p>
      </dgm:t>
    </dgm:pt>
    <dgm:pt modelId="{323C3BF5-4959-4CF1-A6FD-51412A2D1C42}" type="sibTrans" cxnId="{76572CB5-AA68-443E-AFC4-E99AE61FDB7B}">
      <dgm:prSet/>
      <dgm:spPr/>
      <dgm:t>
        <a:bodyPr/>
        <a:lstStyle/>
        <a:p>
          <a:endParaRPr lang="nb-NO"/>
        </a:p>
      </dgm:t>
    </dgm:pt>
    <dgm:pt modelId="{091348C9-CB78-443F-9B93-B4F5B6A2507C}">
      <dgm:prSet phldrT="[Tekst]" custT="1"/>
      <dgm:spPr/>
      <dgm:t>
        <a:bodyPr/>
        <a:lstStyle/>
        <a:p>
          <a:r>
            <a:rPr lang="nb-NO" sz="3200" dirty="0" smtClean="0"/>
            <a:t>Fornekte</a:t>
          </a:r>
          <a:endParaRPr lang="nb-NO" sz="3200" dirty="0"/>
        </a:p>
      </dgm:t>
    </dgm:pt>
    <dgm:pt modelId="{0135BFC5-B578-4E62-BF38-41BF585F7272}" type="parTrans" cxnId="{4CA555EB-E8FF-42CA-9BC9-0978D4F48069}">
      <dgm:prSet/>
      <dgm:spPr/>
      <dgm:t>
        <a:bodyPr/>
        <a:lstStyle/>
        <a:p>
          <a:endParaRPr lang="nb-NO"/>
        </a:p>
      </dgm:t>
    </dgm:pt>
    <dgm:pt modelId="{E8B7994F-F0BA-4CED-BA3E-E4ED7D91628B}" type="sibTrans" cxnId="{4CA555EB-E8FF-42CA-9BC9-0978D4F48069}">
      <dgm:prSet/>
      <dgm:spPr/>
      <dgm:t>
        <a:bodyPr/>
        <a:lstStyle/>
        <a:p>
          <a:endParaRPr lang="nb-NO"/>
        </a:p>
      </dgm:t>
    </dgm:pt>
    <dgm:pt modelId="{91CD2DA6-15A2-423A-B045-4100D36295BB}">
      <dgm:prSet phldrT="[Tekst]" custT="1"/>
      <dgm:spPr/>
      <dgm:t>
        <a:bodyPr/>
        <a:lstStyle/>
        <a:p>
          <a:r>
            <a:rPr lang="nb-NO" sz="3200" dirty="0" smtClean="0"/>
            <a:t>Bråhast</a:t>
          </a:r>
          <a:endParaRPr lang="nb-NO" sz="3200" dirty="0"/>
        </a:p>
      </dgm:t>
    </dgm:pt>
    <dgm:pt modelId="{C7B02CA7-3799-40C7-A861-63080CB6C146}" type="parTrans" cxnId="{38CD0812-DA1B-4C27-A565-08A87C752F5A}">
      <dgm:prSet/>
      <dgm:spPr/>
      <dgm:t>
        <a:bodyPr/>
        <a:lstStyle/>
        <a:p>
          <a:endParaRPr lang="nb-NO"/>
        </a:p>
      </dgm:t>
    </dgm:pt>
    <dgm:pt modelId="{1C8751F0-3810-4443-B8D5-827884784CF1}" type="sibTrans" cxnId="{38CD0812-DA1B-4C27-A565-08A87C752F5A}">
      <dgm:prSet/>
      <dgm:spPr/>
      <dgm:t>
        <a:bodyPr/>
        <a:lstStyle/>
        <a:p>
          <a:endParaRPr lang="nb-NO"/>
        </a:p>
      </dgm:t>
    </dgm:pt>
    <dgm:pt modelId="{2CB62FB5-845D-46BD-B7F1-BDF719754B36}" type="pres">
      <dgm:prSet presAssocID="{E6A21420-8D79-45C9-8429-8C8FC5D2D63F}" presName="Name0" presStyleCnt="0">
        <dgm:presLayoutVars>
          <dgm:dir/>
          <dgm:resizeHandles val="exact"/>
        </dgm:presLayoutVars>
      </dgm:prSet>
      <dgm:spPr/>
    </dgm:pt>
    <dgm:pt modelId="{D33962FB-919C-4ED1-953A-411A6C92339D}" type="pres">
      <dgm:prSet presAssocID="{D29B57F8-BED2-4FBE-8FF5-829F71A61EE3}" presName="node" presStyleLbl="node1" presStyleIdx="0" presStyleCnt="3" custScaleY="44910">
        <dgm:presLayoutVars>
          <dgm:bulletEnabled val="1"/>
        </dgm:presLayoutVars>
      </dgm:prSet>
      <dgm:spPr/>
      <dgm:t>
        <a:bodyPr/>
        <a:lstStyle/>
        <a:p>
          <a:endParaRPr lang="nb-NO"/>
        </a:p>
      </dgm:t>
    </dgm:pt>
    <dgm:pt modelId="{4BE79BF8-6FC9-4710-8CDE-52319CDF7FAB}" type="pres">
      <dgm:prSet presAssocID="{323C3BF5-4959-4CF1-A6FD-51412A2D1C42}" presName="sibTrans" presStyleLbl="sibTrans2D1" presStyleIdx="0" presStyleCnt="2"/>
      <dgm:spPr/>
      <dgm:t>
        <a:bodyPr/>
        <a:lstStyle/>
        <a:p>
          <a:endParaRPr lang="nb-NO"/>
        </a:p>
      </dgm:t>
    </dgm:pt>
    <dgm:pt modelId="{8ACB68DE-4595-4EFA-B544-4FF0A3DA1ABB}" type="pres">
      <dgm:prSet presAssocID="{323C3BF5-4959-4CF1-A6FD-51412A2D1C42}" presName="connectorText" presStyleLbl="sibTrans2D1" presStyleIdx="0" presStyleCnt="2"/>
      <dgm:spPr/>
      <dgm:t>
        <a:bodyPr/>
        <a:lstStyle/>
        <a:p>
          <a:endParaRPr lang="nb-NO"/>
        </a:p>
      </dgm:t>
    </dgm:pt>
    <dgm:pt modelId="{C5A0204B-B2DF-45DC-9B06-410BC913E99E}" type="pres">
      <dgm:prSet presAssocID="{091348C9-CB78-443F-9B93-B4F5B6A2507C}" presName="node" presStyleLbl="node1" presStyleIdx="1" presStyleCnt="3" custScaleY="44910">
        <dgm:presLayoutVars>
          <dgm:bulletEnabled val="1"/>
        </dgm:presLayoutVars>
      </dgm:prSet>
      <dgm:spPr/>
      <dgm:t>
        <a:bodyPr/>
        <a:lstStyle/>
        <a:p>
          <a:endParaRPr lang="nb-NO"/>
        </a:p>
      </dgm:t>
    </dgm:pt>
    <dgm:pt modelId="{842F4DF8-865E-466B-87C6-7888453B1227}" type="pres">
      <dgm:prSet presAssocID="{E8B7994F-F0BA-4CED-BA3E-E4ED7D91628B}" presName="sibTrans" presStyleLbl="sibTrans2D1" presStyleIdx="1" presStyleCnt="2"/>
      <dgm:spPr/>
      <dgm:t>
        <a:bodyPr/>
        <a:lstStyle/>
        <a:p>
          <a:endParaRPr lang="nb-NO"/>
        </a:p>
      </dgm:t>
    </dgm:pt>
    <dgm:pt modelId="{E6280233-AF4C-4948-81AB-B0B507D633E1}" type="pres">
      <dgm:prSet presAssocID="{E8B7994F-F0BA-4CED-BA3E-E4ED7D91628B}" presName="connectorText" presStyleLbl="sibTrans2D1" presStyleIdx="1" presStyleCnt="2"/>
      <dgm:spPr/>
      <dgm:t>
        <a:bodyPr/>
        <a:lstStyle/>
        <a:p>
          <a:endParaRPr lang="nb-NO"/>
        </a:p>
      </dgm:t>
    </dgm:pt>
    <dgm:pt modelId="{9DD7297C-E4A6-457F-A7E0-5C414CF6B0CA}" type="pres">
      <dgm:prSet presAssocID="{91CD2DA6-15A2-423A-B045-4100D36295BB}" presName="node" presStyleLbl="node1" presStyleIdx="2" presStyleCnt="3" custScaleY="44910">
        <dgm:presLayoutVars>
          <dgm:bulletEnabled val="1"/>
        </dgm:presLayoutVars>
      </dgm:prSet>
      <dgm:spPr/>
      <dgm:t>
        <a:bodyPr/>
        <a:lstStyle/>
        <a:p>
          <a:endParaRPr lang="nb-NO"/>
        </a:p>
      </dgm:t>
    </dgm:pt>
  </dgm:ptLst>
  <dgm:cxnLst>
    <dgm:cxn modelId="{EC48C30E-8BBC-4AF8-A281-7625C01C7053}" type="presOf" srcId="{E6A21420-8D79-45C9-8429-8C8FC5D2D63F}" destId="{2CB62FB5-845D-46BD-B7F1-BDF719754B36}" srcOrd="0" destOrd="0" presId="urn:microsoft.com/office/officeart/2005/8/layout/process1"/>
    <dgm:cxn modelId="{76572CB5-AA68-443E-AFC4-E99AE61FDB7B}" srcId="{E6A21420-8D79-45C9-8429-8C8FC5D2D63F}" destId="{D29B57F8-BED2-4FBE-8FF5-829F71A61EE3}" srcOrd="0" destOrd="0" parTransId="{4351498B-BA17-4FC7-83F8-8D0F653CE2F8}" sibTransId="{323C3BF5-4959-4CF1-A6FD-51412A2D1C42}"/>
    <dgm:cxn modelId="{0F21ED2F-A56F-4274-A2AD-2D29D5B22D25}" type="presOf" srcId="{323C3BF5-4959-4CF1-A6FD-51412A2D1C42}" destId="{4BE79BF8-6FC9-4710-8CDE-52319CDF7FAB}" srcOrd="0" destOrd="0" presId="urn:microsoft.com/office/officeart/2005/8/layout/process1"/>
    <dgm:cxn modelId="{F180E0A4-0D8C-4EE3-AC2C-048DA9907009}" type="presOf" srcId="{E8B7994F-F0BA-4CED-BA3E-E4ED7D91628B}" destId="{842F4DF8-865E-466B-87C6-7888453B1227}" srcOrd="0" destOrd="0" presId="urn:microsoft.com/office/officeart/2005/8/layout/process1"/>
    <dgm:cxn modelId="{9E9E0A46-DDB0-4293-AD86-F429BFE21472}" type="presOf" srcId="{D29B57F8-BED2-4FBE-8FF5-829F71A61EE3}" destId="{D33962FB-919C-4ED1-953A-411A6C92339D}" srcOrd="0" destOrd="0" presId="urn:microsoft.com/office/officeart/2005/8/layout/process1"/>
    <dgm:cxn modelId="{A5D460D5-3A7B-4A8F-A3B9-DBD1DB514E10}" type="presOf" srcId="{323C3BF5-4959-4CF1-A6FD-51412A2D1C42}" destId="{8ACB68DE-4595-4EFA-B544-4FF0A3DA1ABB}" srcOrd="1" destOrd="0" presId="urn:microsoft.com/office/officeart/2005/8/layout/process1"/>
    <dgm:cxn modelId="{A0ABAC16-555A-4A52-BE59-E7AFD60E62F6}" type="presOf" srcId="{091348C9-CB78-443F-9B93-B4F5B6A2507C}" destId="{C5A0204B-B2DF-45DC-9B06-410BC913E99E}" srcOrd="0" destOrd="0" presId="urn:microsoft.com/office/officeart/2005/8/layout/process1"/>
    <dgm:cxn modelId="{38CD0812-DA1B-4C27-A565-08A87C752F5A}" srcId="{E6A21420-8D79-45C9-8429-8C8FC5D2D63F}" destId="{91CD2DA6-15A2-423A-B045-4100D36295BB}" srcOrd="2" destOrd="0" parTransId="{C7B02CA7-3799-40C7-A861-63080CB6C146}" sibTransId="{1C8751F0-3810-4443-B8D5-827884784CF1}"/>
    <dgm:cxn modelId="{4CA555EB-E8FF-42CA-9BC9-0978D4F48069}" srcId="{E6A21420-8D79-45C9-8429-8C8FC5D2D63F}" destId="{091348C9-CB78-443F-9B93-B4F5B6A2507C}" srcOrd="1" destOrd="0" parTransId="{0135BFC5-B578-4E62-BF38-41BF585F7272}" sibTransId="{E8B7994F-F0BA-4CED-BA3E-E4ED7D91628B}"/>
    <dgm:cxn modelId="{679E6D62-CB3D-4BF3-8CC9-D46C686EEC71}" type="presOf" srcId="{E8B7994F-F0BA-4CED-BA3E-E4ED7D91628B}" destId="{E6280233-AF4C-4948-81AB-B0B507D633E1}" srcOrd="1" destOrd="0" presId="urn:microsoft.com/office/officeart/2005/8/layout/process1"/>
    <dgm:cxn modelId="{B943CC18-B199-470C-B9F7-3E6015702450}" type="presOf" srcId="{91CD2DA6-15A2-423A-B045-4100D36295BB}" destId="{9DD7297C-E4A6-457F-A7E0-5C414CF6B0CA}" srcOrd="0" destOrd="0" presId="urn:microsoft.com/office/officeart/2005/8/layout/process1"/>
    <dgm:cxn modelId="{C5E05C2D-744F-4BE3-B814-1BE198E0E982}" type="presParOf" srcId="{2CB62FB5-845D-46BD-B7F1-BDF719754B36}" destId="{D33962FB-919C-4ED1-953A-411A6C92339D}" srcOrd="0" destOrd="0" presId="urn:microsoft.com/office/officeart/2005/8/layout/process1"/>
    <dgm:cxn modelId="{74D18173-8A98-43ED-9E13-DF5519D9AAB4}" type="presParOf" srcId="{2CB62FB5-845D-46BD-B7F1-BDF719754B36}" destId="{4BE79BF8-6FC9-4710-8CDE-52319CDF7FAB}" srcOrd="1" destOrd="0" presId="urn:microsoft.com/office/officeart/2005/8/layout/process1"/>
    <dgm:cxn modelId="{7113BEE1-1BC7-4154-BCCD-44687A9F8EC0}" type="presParOf" srcId="{4BE79BF8-6FC9-4710-8CDE-52319CDF7FAB}" destId="{8ACB68DE-4595-4EFA-B544-4FF0A3DA1ABB}" srcOrd="0" destOrd="0" presId="urn:microsoft.com/office/officeart/2005/8/layout/process1"/>
    <dgm:cxn modelId="{FF4FAEB3-9B42-432D-A3DE-BFDB9A859620}" type="presParOf" srcId="{2CB62FB5-845D-46BD-B7F1-BDF719754B36}" destId="{C5A0204B-B2DF-45DC-9B06-410BC913E99E}" srcOrd="2" destOrd="0" presId="urn:microsoft.com/office/officeart/2005/8/layout/process1"/>
    <dgm:cxn modelId="{522A7F7D-014F-4969-AB3A-F326CF76D979}" type="presParOf" srcId="{2CB62FB5-845D-46BD-B7F1-BDF719754B36}" destId="{842F4DF8-865E-466B-87C6-7888453B1227}" srcOrd="3" destOrd="0" presId="urn:microsoft.com/office/officeart/2005/8/layout/process1"/>
    <dgm:cxn modelId="{3CB74FB0-2ADA-4E37-A14E-BE7CE94E53B4}" type="presParOf" srcId="{842F4DF8-865E-466B-87C6-7888453B1227}" destId="{E6280233-AF4C-4948-81AB-B0B507D633E1}" srcOrd="0" destOrd="0" presId="urn:microsoft.com/office/officeart/2005/8/layout/process1"/>
    <dgm:cxn modelId="{8B804570-07F7-4039-8009-A59A2CCFCBD2}" type="presParOf" srcId="{2CB62FB5-845D-46BD-B7F1-BDF719754B36}" destId="{9DD7297C-E4A6-457F-A7E0-5C414CF6B0C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962FB-919C-4ED1-953A-411A6C92339D}">
      <dsp:nvSpPr>
        <dsp:cNvPr id="0" name=""/>
        <dsp:cNvSpPr/>
      </dsp:nvSpPr>
      <dsp:spPr>
        <a:xfrm>
          <a:off x="8536" y="1444164"/>
          <a:ext cx="2551340" cy="7422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nb-NO" sz="3200" kern="1200" dirty="0" smtClean="0"/>
            <a:t>Ignorere</a:t>
          </a:r>
          <a:endParaRPr lang="nb-NO" sz="3200" kern="1200" dirty="0"/>
        </a:p>
      </dsp:txBody>
      <dsp:txXfrm>
        <a:off x="30274" y="1465902"/>
        <a:ext cx="2507864" cy="698725"/>
      </dsp:txXfrm>
    </dsp:sp>
    <dsp:sp modelId="{4BE79BF8-6FC9-4710-8CDE-52319CDF7FAB}">
      <dsp:nvSpPr>
        <dsp:cNvPr id="0" name=""/>
        <dsp:cNvSpPr/>
      </dsp:nvSpPr>
      <dsp:spPr>
        <a:xfrm>
          <a:off x="2815010" y="1498899"/>
          <a:ext cx="540884" cy="63273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b-NO" sz="2700" kern="1200"/>
        </a:p>
      </dsp:txBody>
      <dsp:txXfrm>
        <a:off x="2815010" y="1625445"/>
        <a:ext cx="378619" cy="379640"/>
      </dsp:txXfrm>
    </dsp:sp>
    <dsp:sp modelId="{C5A0204B-B2DF-45DC-9B06-410BC913E99E}">
      <dsp:nvSpPr>
        <dsp:cNvPr id="0" name=""/>
        <dsp:cNvSpPr/>
      </dsp:nvSpPr>
      <dsp:spPr>
        <a:xfrm>
          <a:off x="3580413" y="1444164"/>
          <a:ext cx="2551340" cy="7422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nb-NO" sz="3200" kern="1200" dirty="0" smtClean="0"/>
            <a:t>Fornekte</a:t>
          </a:r>
          <a:endParaRPr lang="nb-NO" sz="3200" kern="1200" dirty="0"/>
        </a:p>
      </dsp:txBody>
      <dsp:txXfrm>
        <a:off x="3602151" y="1465902"/>
        <a:ext cx="2507864" cy="698725"/>
      </dsp:txXfrm>
    </dsp:sp>
    <dsp:sp modelId="{842F4DF8-865E-466B-87C6-7888453B1227}">
      <dsp:nvSpPr>
        <dsp:cNvPr id="0" name=""/>
        <dsp:cNvSpPr/>
      </dsp:nvSpPr>
      <dsp:spPr>
        <a:xfrm>
          <a:off x="6386887" y="1498899"/>
          <a:ext cx="540884" cy="63273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nb-NO" sz="2700" kern="1200"/>
        </a:p>
      </dsp:txBody>
      <dsp:txXfrm>
        <a:off x="6386887" y="1625445"/>
        <a:ext cx="378619" cy="379640"/>
      </dsp:txXfrm>
    </dsp:sp>
    <dsp:sp modelId="{9DD7297C-E4A6-457F-A7E0-5C414CF6B0CA}">
      <dsp:nvSpPr>
        <dsp:cNvPr id="0" name=""/>
        <dsp:cNvSpPr/>
      </dsp:nvSpPr>
      <dsp:spPr>
        <a:xfrm>
          <a:off x="7152290" y="1444164"/>
          <a:ext cx="2551340" cy="7422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nb-NO" sz="3200" kern="1200" dirty="0" smtClean="0"/>
            <a:t>Bråhast</a:t>
          </a:r>
          <a:endParaRPr lang="nb-NO" sz="3200" kern="1200" dirty="0"/>
        </a:p>
      </dsp:txBody>
      <dsp:txXfrm>
        <a:off x="7174028" y="1465902"/>
        <a:ext cx="2507864" cy="6987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F9A7D-B3F1-4314-9178-525A620C5E10}" type="datetimeFigureOut">
              <a:rPr lang="nb-NO" smtClean="0"/>
              <a:t>03.05.2024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F9009-E674-40D0-B349-5238D12545C8}" type="slidenum">
              <a:rPr lang="nb-NO" smtClean="0"/>
              <a:t>‹#›</a:t>
            </a:fld>
            <a:endParaRPr lang="nb-NO"/>
          </a:p>
        </p:txBody>
      </p:sp>
    </p:spTree>
    <p:extLst>
      <p:ext uri="{BB962C8B-B14F-4D97-AF65-F5344CB8AC3E}">
        <p14:creationId xmlns:p14="http://schemas.microsoft.com/office/powerpoint/2010/main" val="16632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1</a:t>
            </a:fld>
            <a:endParaRPr lang="nb-NO"/>
          </a:p>
        </p:txBody>
      </p:sp>
    </p:spTree>
    <p:extLst>
      <p:ext uri="{BB962C8B-B14F-4D97-AF65-F5344CB8AC3E}">
        <p14:creationId xmlns:p14="http://schemas.microsoft.com/office/powerpoint/2010/main" val="33352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0" dirty="0" smtClean="0"/>
              <a:t>Den neste fasen var analyse. </a:t>
            </a:r>
            <a:r>
              <a:rPr lang="nb-NO" sz="1100" dirty="0" smtClean="0"/>
              <a:t>Da ble det gjort en omfattende gjennomgang </a:t>
            </a:r>
            <a:r>
              <a:rPr lang="nb-NO" sz="1100" b="0" dirty="0" smtClean="0"/>
              <a:t>av relevant litteratur, forskning</a:t>
            </a:r>
            <a:r>
              <a:rPr lang="nb-NO" sz="1100" dirty="0" smtClean="0"/>
              <a:t>, statistikk, rapporter, analyser, artikler og andre typer underlagsdokumenter.</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10</a:t>
            </a:fld>
            <a:endParaRPr lang="nb-NO"/>
          </a:p>
        </p:txBody>
      </p:sp>
    </p:spTree>
    <p:extLst>
      <p:ext uri="{BB962C8B-B14F-4D97-AF65-F5344CB8AC3E}">
        <p14:creationId xmlns:p14="http://schemas.microsoft.com/office/powerpoint/2010/main" val="219226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Neste fase var å avdekke</a:t>
            </a:r>
            <a:r>
              <a:rPr lang="nb-NO" sz="1100" baseline="0" dirty="0" smtClean="0"/>
              <a:t> den strategiske blindsonen. Dette ble gjort ved å arrangere fremtidssamlinger. </a:t>
            </a:r>
            <a:endParaRPr lang="nb-NO" sz="1100" dirty="0" smtClean="0"/>
          </a:p>
        </p:txBody>
      </p:sp>
      <p:sp>
        <p:nvSpPr>
          <p:cNvPr id="4" name="Plassholder for lysbildenummer 3"/>
          <p:cNvSpPr>
            <a:spLocks noGrp="1"/>
          </p:cNvSpPr>
          <p:nvPr>
            <p:ph type="sldNum" sz="quarter" idx="10"/>
          </p:nvPr>
        </p:nvSpPr>
        <p:spPr/>
        <p:txBody>
          <a:bodyPr/>
          <a:lstStyle/>
          <a:p>
            <a:fld id="{A4596D21-97C3-458F-B1A2-945762865B49}" type="slidenum">
              <a:rPr lang="nb-NO" smtClean="0"/>
              <a:t>11</a:t>
            </a:fld>
            <a:endParaRPr lang="nb-NO"/>
          </a:p>
        </p:txBody>
      </p:sp>
    </p:spTree>
    <p:extLst>
      <p:ext uri="{BB962C8B-B14F-4D97-AF65-F5344CB8AC3E}">
        <p14:creationId xmlns:p14="http://schemas.microsoft.com/office/powerpoint/2010/main" val="328352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Det ble arrangert fremtidssamlinger både fysisk og digitalt,</a:t>
            </a:r>
            <a:r>
              <a:rPr lang="nb-NO" sz="1100" baseline="0" dirty="0" smtClean="0"/>
              <a:t> for å sikre deltagelse fra fagmiljøer i hele landet. </a:t>
            </a:r>
            <a:endParaRPr lang="nb-NO" sz="1100" dirty="0" smtClean="0"/>
          </a:p>
          <a:p>
            <a:pPr marL="0" indent="0">
              <a:buNone/>
            </a:pPr>
            <a:r>
              <a:rPr lang="nb-NO" sz="1100" dirty="0" smtClean="0"/>
              <a:t>Det</a:t>
            </a:r>
            <a:r>
              <a:rPr lang="nb-NO" sz="1100" baseline="0" dirty="0" smtClean="0"/>
              <a:t> var </a:t>
            </a:r>
            <a:r>
              <a:rPr lang="nb-NO" sz="1100" dirty="0" smtClean="0"/>
              <a:t>240 deltagere totalt. Av</a:t>
            </a:r>
            <a:r>
              <a:rPr lang="nb-NO" sz="1100" baseline="0" dirty="0" smtClean="0"/>
              <a:t> dem </a:t>
            </a:r>
            <a:r>
              <a:rPr lang="nb-NO" sz="1100" dirty="0" smtClean="0"/>
              <a:t>hadde mer enn 60 % over 12 års erfaring fra fagfeltet. 51 % var ledere. Det var god bredde i fagbakgrunner. </a:t>
            </a:r>
            <a:endParaRPr lang="nb-NO" sz="1100" b="1" dirty="0" smtClean="0"/>
          </a:p>
          <a:p>
            <a:pPr marL="0" indent="0">
              <a:buNone/>
            </a:pPr>
            <a:endParaRPr lang="nb-NO" sz="1100" b="1" dirty="0" smtClean="0"/>
          </a:p>
          <a:p>
            <a:pPr marL="0" indent="0">
              <a:buNone/>
            </a:pPr>
            <a:r>
              <a:rPr lang="nb-NO" sz="1100" b="0" dirty="0" smtClean="0"/>
              <a:t>For</a:t>
            </a:r>
            <a:r>
              <a:rPr lang="nb-NO" sz="1100" b="0" baseline="0" dirty="0" smtClean="0"/>
              <a:t> å få </a:t>
            </a:r>
            <a:r>
              <a:rPr lang="nb-NO" sz="1100" b="0" dirty="0" smtClean="0"/>
              <a:t>de 240 deltagernes individuelle vurdering, ble</a:t>
            </a:r>
            <a:r>
              <a:rPr lang="nb-NO" sz="1100" b="0" baseline="0" dirty="0" smtClean="0"/>
              <a:t> det </a:t>
            </a:r>
            <a:r>
              <a:rPr lang="nb-NO" sz="1100" b="0" dirty="0" smtClean="0"/>
              <a:t>brukt </a:t>
            </a:r>
            <a:r>
              <a:rPr lang="nb-NO" sz="1100" b="0" i="1" dirty="0" smtClean="0"/>
              <a:t>digital trendevaluering</a:t>
            </a:r>
            <a:r>
              <a:rPr lang="nb-NO" sz="1100" b="0" i="0" dirty="0" smtClean="0"/>
              <a:t>,</a:t>
            </a:r>
            <a:r>
              <a:rPr lang="nb-NO" sz="1100" b="0" i="0" baseline="0" dirty="0" smtClean="0"/>
              <a:t> ved hjelp av egen mobiltelefoner.</a:t>
            </a:r>
            <a:r>
              <a:rPr lang="nb-NO" sz="1100" b="0" dirty="0" smtClean="0"/>
              <a:t> Det ble</a:t>
            </a:r>
            <a:r>
              <a:rPr lang="nb-NO" sz="1100" b="0" baseline="0" dirty="0" smtClean="0"/>
              <a:t> gjort avstemninger på en rekke fremtidstrenders </a:t>
            </a:r>
            <a:r>
              <a:rPr lang="nb-NO" sz="1100" b="1" baseline="0" dirty="0" smtClean="0"/>
              <a:t>viktighet</a:t>
            </a:r>
            <a:r>
              <a:rPr lang="nb-NO" sz="1100" b="0" baseline="0" dirty="0" smtClean="0"/>
              <a:t>, og dernest i hvilken grad fagfeltet er </a:t>
            </a:r>
            <a:r>
              <a:rPr lang="nb-NO" sz="1100" b="1" baseline="0" dirty="0" smtClean="0"/>
              <a:t>forberedt</a:t>
            </a:r>
            <a:r>
              <a:rPr lang="nb-NO" sz="1100" b="0" baseline="0" dirty="0" smtClean="0"/>
              <a:t> på å møte trenden. </a:t>
            </a:r>
            <a:r>
              <a:rPr lang="nb-NO" sz="1100" b="0" dirty="0" smtClean="0"/>
              <a:t>Deltaker </a:t>
            </a:r>
            <a:r>
              <a:rPr lang="nb-NO" sz="1100" dirty="0" smtClean="0"/>
              <a:t>var anonyme, slik at den enkeltes kunne gi en</a:t>
            </a:r>
            <a:r>
              <a:rPr lang="nb-NO" sz="1100" baseline="0" dirty="0" smtClean="0"/>
              <a:t> </a:t>
            </a:r>
            <a:r>
              <a:rPr lang="nb-NO" sz="1100" dirty="0" smtClean="0"/>
              <a:t>vurderinger uavhengig av hva andre deltakere mente. </a:t>
            </a:r>
          </a:p>
          <a:p>
            <a:pPr marL="0" indent="0">
              <a:buNone/>
            </a:pPr>
            <a:endParaRPr lang="nb-NO" sz="1100" dirty="0" smtClean="0"/>
          </a:p>
          <a:p>
            <a:pPr marL="0" indent="0">
              <a:buNone/>
            </a:pPr>
            <a:r>
              <a:rPr lang="nb-NO" sz="1100" dirty="0" smtClean="0"/>
              <a:t>Metoden bygger på prinsippene om </a:t>
            </a:r>
            <a:r>
              <a:rPr lang="nb-NO" sz="1100" b="0" i="0" dirty="0" smtClean="0"/>
              <a:t>massenes visdom. Studier </a:t>
            </a:r>
            <a:r>
              <a:rPr lang="nb-NO" sz="1100" dirty="0" smtClean="0"/>
              <a:t>viser at den samlede vurderingen en større mengde uavhengige deltakere gjør, har bedre treffsikkerhet enn vurderingen som et fåtall eksperter gjør.</a:t>
            </a:r>
            <a:r>
              <a:rPr lang="nb-NO" sz="1100" b="1" dirty="0" smtClean="0"/>
              <a:t> </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12</a:t>
            </a:fld>
            <a:endParaRPr lang="nb-NO"/>
          </a:p>
        </p:txBody>
      </p:sp>
    </p:spTree>
    <p:extLst>
      <p:ext uri="{BB962C8B-B14F-4D97-AF65-F5344CB8AC3E}">
        <p14:creationId xmlns:p14="http://schemas.microsoft.com/office/powerpoint/2010/main" val="203039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Studien ble lansert, og resultatene presentert på den nasjonale </a:t>
            </a:r>
            <a:r>
              <a:rPr lang="nb-NO" sz="1100" b="0" dirty="0" smtClean="0"/>
              <a:t>TSB-lederkonferansen i september 2023. </a:t>
            </a:r>
          </a:p>
          <a:p>
            <a:pPr marL="0" indent="0">
              <a:buNone/>
            </a:pPr>
            <a:r>
              <a:rPr lang="nb-NO" sz="1100" dirty="0" smtClean="0"/>
              <a:t>Her var det gode og viktige diskusjoner –</a:t>
            </a:r>
            <a:r>
              <a:rPr lang="nb-NO" sz="1100" baseline="0" dirty="0" smtClean="0"/>
              <a:t> </a:t>
            </a:r>
            <a:r>
              <a:rPr lang="nb-NO" sz="1100" dirty="0" smtClean="0"/>
              <a:t>men det er i de lokale arbeidsprosessene</a:t>
            </a:r>
            <a:r>
              <a:rPr lang="nb-NO" sz="1100" baseline="0" dirty="0" smtClean="0"/>
              <a:t> at kraften i studien blir tatt ut.</a:t>
            </a:r>
          </a:p>
          <a:p>
            <a:pPr marL="0" indent="0">
              <a:buNone/>
            </a:pPr>
            <a:endParaRPr lang="nb-NO" sz="1100" b="1" dirty="0" smtClean="0"/>
          </a:p>
          <a:p>
            <a:pPr marL="0" indent="0">
              <a:buNone/>
            </a:pPr>
            <a:r>
              <a:rPr lang="nb-NO" sz="1100" dirty="0" smtClean="0"/>
              <a:t>Når vi nå</a:t>
            </a:r>
            <a:r>
              <a:rPr lang="nb-NO" sz="1100" baseline="0" dirty="0" smtClean="0"/>
              <a:t> </a:t>
            </a:r>
            <a:r>
              <a:rPr lang="nb-NO" sz="1100" dirty="0" smtClean="0"/>
              <a:t>samles for å diskutere hvordan vi vil rigge oss for fremtiden, skapes den største verdien. Det er i hverdagen</a:t>
            </a:r>
            <a:r>
              <a:rPr lang="nb-NO" sz="1100" baseline="0" dirty="0" smtClean="0"/>
              <a:t> her, at</a:t>
            </a:r>
            <a:r>
              <a:rPr lang="nb-NO" sz="1100" dirty="0" smtClean="0"/>
              <a:t> fremtidens rus- og avhengighetsbehandling skapes, ikke på en konferanse i Oslo. </a:t>
            </a:r>
          </a:p>
          <a:p>
            <a:endParaRPr lang="nb-NO"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13</a:t>
            </a:fld>
            <a:endParaRPr lang="nb-NO"/>
          </a:p>
        </p:txBody>
      </p:sp>
    </p:spTree>
    <p:extLst>
      <p:ext uri="{BB962C8B-B14F-4D97-AF65-F5344CB8AC3E}">
        <p14:creationId xmlns:p14="http://schemas.microsoft.com/office/powerpoint/2010/main" val="267571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dirty="0" smtClean="0"/>
              <a:t>10 trender ble identifisert, under</a:t>
            </a:r>
            <a:r>
              <a:rPr lang="nb-NO" sz="1200" baseline="0" dirty="0" smtClean="0"/>
              <a:t> </a:t>
            </a:r>
            <a:r>
              <a:rPr lang="nb-NO" sz="1200" dirty="0" smtClean="0"/>
              <a:t>to overordnede temaer: </a:t>
            </a:r>
            <a:r>
              <a:rPr lang="nb-NO" sz="1200" b="0" dirty="0" smtClean="0"/>
              <a:t>Bruk og Behandling. </a:t>
            </a:r>
          </a:p>
          <a:p>
            <a:pPr marL="0" indent="0">
              <a:buNone/>
            </a:pPr>
            <a:endParaRPr lang="nb-NO" sz="1200" b="1" dirty="0" smtClean="0"/>
          </a:p>
          <a:p>
            <a:pPr marL="0" indent="0">
              <a:buNone/>
            </a:pPr>
            <a:r>
              <a:rPr lang="nb-NO" sz="1200" b="1" dirty="0" smtClean="0"/>
              <a:t>Bruk: </a:t>
            </a:r>
          </a:p>
          <a:p>
            <a:pPr marL="228600" indent="-228600">
              <a:buFont typeface="+mj-lt"/>
              <a:buAutoNum type="arabicPeriod"/>
            </a:pPr>
            <a:r>
              <a:rPr lang="nb-NO" sz="1200" dirty="0" smtClean="0"/>
              <a:t>Et mer liberalt syn på rus </a:t>
            </a:r>
          </a:p>
          <a:p>
            <a:pPr marL="228600" indent="-228600">
              <a:buFont typeface="+mj-lt"/>
              <a:buAutoNum type="arabicPeriod"/>
            </a:pPr>
            <a:r>
              <a:rPr lang="nb-NO" sz="1200" dirty="0" smtClean="0"/>
              <a:t>De nye gamle </a:t>
            </a:r>
            <a:r>
              <a:rPr lang="nb-NO" sz="1200" dirty="0" err="1" smtClean="0"/>
              <a:t>rusbrukerne</a:t>
            </a:r>
            <a:r>
              <a:rPr lang="nb-NO" sz="1200" dirty="0" smtClean="0"/>
              <a:t> </a:t>
            </a:r>
          </a:p>
          <a:p>
            <a:pPr marL="228600" indent="-228600">
              <a:buFont typeface="+mj-lt"/>
              <a:buAutoNum type="arabicPeriod"/>
            </a:pPr>
            <a:r>
              <a:rPr lang="nb-NO" sz="1200" dirty="0" smtClean="0"/>
              <a:t>Digitalisert avhengighet </a:t>
            </a:r>
          </a:p>
          <a:p>
            <a:pPr marL="228600" indent="-228600">
              <a:buFont typeface="+mj-lt"/>
              <a:buAutoNum type="arabicPeriod"/>
            </a:pPr>
            <a:r>
              <a:rPr lang="nb-NO" sz="1200" dirty="0" smtClean="0"/>
              <a:t>Mer komplekse sosioøkonomiske russammenhenger</a:t>
            </a:r>
          </a:p>
          <a:p>
            <a:pPr marL="0" indent="0">
              <a:buNone/>
            </a:pPr>
            <a:endParaRPr lang="nb-NO" sz="1200" b="1" dirty="0" smtClean="0"/>
          </a:p>
          <a:p>
            <a:pPr marL="0" indent="0">
              <a:buNone/>
            </a:pPr>
            <a:r>
              <a:rPr lang="nb-NO" sz="1200" b="1" dirty="0" smtClean="0"/>
              <a:t>Behandling:  </a:t>
            </a:r>
          </a:p>
          <a:p>
            <a:pPr marL="228600" indent="-228600">
              <a:buFont typeface="+mj-lt"/>
              <a:buAutoNum type="arabicPeriod"/>
            </a:pPr>
            <a:r>
              <a:rPr lang="nb-NO" sz="1200" dirty="0" smtClean="0"/>
              <a:t>Sterkere prioritering av ressurser </a:t>
            </a:r>
          </a:p>
          <a:p>
            <a:pPr marL="228600" indent="-228600">
              <a:buFont typeface="+mj-lt"/>
              <a:buAutoNum type="arabicPeriod"/>
            </a:pPr>
            <a:r>
              <a:rPr lang="nb-NO" sz="1200" dirty="0" smtClean="0"/>
              <a:t>Digitale muligheter i vekst </a:t>
            </a:r>
          </a:p>
          <a:p>
            <a:pPr marL="228600" indent="-228600">
              <a:buFont typeface="+mj-lt"/>
              <a:buAutoNum type="arabicPeriod"/>
            </a:pPr>
            <a:r>
              <a:rPr lang="nb-NO" sz="1200" dirty="0" smtClean="0"/>
              <a:t>Medikamentell behandling i vekst </a:t>
            </a:r>
          </a:p>
          <a:p>
            <a:pPr marL="228600" indent="-228600">
              <a:buFont typeface="+mj-lt"/>
              <a:buAutoNum type="arabicPeriod"/>
            </a:pPr>
            <a:r>
              <a:rPr lang="nb-NO" sz="1200" dirty="0" smtClean="0"/>
              <a:t>Fremtidens kunnskapsbaserte behandling </a:t>
            </a:r>
          </a:p>
          <a:p>
            <a:pPr marL="228600" indent="-228600">
              <a:buFont typeface="+mj-lt"/>
              <a:buAutoNum type="arabicPeriod"/>
            </a:pPr>
            <a:r>
              <a:rPr lang="nb-NO" sz="1200" dirty="0" smtClean="0"/>
              <a:t>Pasienten i sentrum </a:t>
            </a:r>
          </a:p>
          <a:p>
            <a:pPr marL="228600" indent="-228600">
              <a:buFont typeface="+mj-lt"/>
              <a:buAutoNum type="arabicPeriod"/>
            </a:pPr>
            <a:r>
              <a:rPr lang="nb-NO" sz="1200" dirty="0" smtClean="0"/>
              <a:t>Samarbeid på tvers blir viktigere </a:t>
            </a:r>
          </a:p>
          <a:p>
            <a:endParaRPr lang="nb-NO" dirty="0"/>
          </a:p>
        </p:txBody>
      </p:sp>
      <p:sp>
        <p:nvSpPr>
          <p:cNvPr id="4" name="Plassholder for lysbildenummer 3"/>
          <p:cNvSpPr>
            <a:spLocks noGrp="1"/>
          </p:cNvSpPr>
          <p:nvPr>
            <p:ph type="sldNum" sz="quarter" idx="10"/>
          </p:nvPr>
        </p:nvSpPr>
        <p:spPr/>
        <p:txBody>
          <a:bodyPr/>
          <a:lstStyle/>
          <a:p>
            <a:fld id="{CFFF9009-E674-40D0-B349-5238D12545C8}" type="slidenum">
              <a:rPr lang="nb-NO" smtClean="0"/>
              <a:t>14</a:t>
            </a:fld>
            <a:endParaRPr lang="nb-NO"/>
          </a:p>
        </p:txBody>
      </p:sp>
    </p:spTree>
    <p:extLst>
      <p:ext uri="{BB962C8B-B14F-4D97-AF65-F5344CB8AC3E}">
        <p14:creationId xmlns:p14="http://schemas.microsoft.com/office/powerpoint/2010/main" val="232986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Av de ti trendene som analysen avdekket, prioriterte deltakerne åtte av dem inn i den strategiske blindsonen. Det er verd å merke seg at det var et stort sammenfall i trendprioriteringene på tvers av roller, erfaring og arbeidsted.</a:t>
            </a:r>
          </a:p>
          <a:p>
            <a:pPr marL="0" indent="0">
              <a:buNone/>
            </a:pPr>
            <a:endParaRPr lang="nb-NO" sz="1100" dirty="0" smtClean="0"/>
          </a:p>
          <a:p>
            <a:pPr marL="0" indent="0">
              <a:buNone/>
            </a:pPr>
            <a:r>
              <a:rPr lang="nb-NO" sz="1100" dirty="0" smtClean="0"/>
              <a:t>Ulike trender vurderes også ulikt innad i den strategiske blindsonen. Vi ser at trenden «Sterkere prioritering av ressursene» er den som skårer</a:t>
            </a:r>
            <a:r>
              <a:rPr lang="nb-NO" sz="1100" baseline="0" dirty="0" smtClean="0"/>
              <a:t> høyest på viktighet, og som har det største gapet mellom viktighet og beredskap. Differansen mellom nettopp viktighet og beredskap, er en indikator på hvor stor påvirkningskraft de ulike trendene forventes å ha. </a:t>
            </a:r>
            <a:endParaRPr lang="nb-NO" sz="1100" dirty="0" smtClean="0"/>
          </a:p>
          <a:p>
            <a:pPr marL="0" indent="0">
              <a:buNone/>
            </a:pPr>
            <a:endParaRPr lang="nb-NO" sz="1100" dirty="0" smtClean="0"/>
          </a:p>
          <a:p>
            <a:pPr marL="0" indent="0" defTabSz="914178">
              <a:buNone/>
            </a:pPr>
            <a:r>
              <a:rPr lang="nb-NO" sz="1100" dirty="0" smtClean="0"/>
              <a:t>To trender ble</a:t>
            </a:r>
            <a:r>
              <a:rPr lang="nb-NO" sz="1100" baseline="0" dirty="0" smtClean="0"/>
              <a:t> av deltakerne</a:t>
            </a:r>
            <a:r>
              <a:rPr lang="nb-NO" sz="1100" dirty="0" smtClean="0"/>
              <a:t> </a:t>
            </a:r>
            <a:r>
              <a:rPr lang="nb-NO" sz="1100" b="1" dirty="0" smtClean="0"/>
              <a:t>ikke</a:t>
            </a:r>
            <a:r>
              <a:rPr lang="nb-NO" sz="1100" dirty="0" smtClean="0"/>
              <a:t> prioritert inn i blindsonen. Det er trendene «Medikamentell behandling i vekst» og «Mer komplekse sosioøkonomiske russammenhenger». Det betyr ikke at trendene</a:t>
            </a:r>
            <a:r>
              <a:rPr lang="nb-NO" sz="1100" baseline="0" dirty="0" smtClean="0"/>
              <a:t> ikke er viktige i fremtidens rus- og avhengighetsbehandling – men at deltakernes vurdering av beredskap var god nok til at disse trendene ikke faller inn under vår strategiske blindsone. </a:t>
            </a:r>
          </a:p>
          <a:p>
            <a:pPr marL="0" indent="0" defTabSz="914178">
              <a:buNone/>
            </a:pPr>
            <a:r>
              <a:rPr lang="nb-NO" sz="1100" dirty="0" smtClean="0"/>
              <a:t>Disse trendene presenteres</a:t>
            </a:r>
            <a:r>
              <a:rPr lang="nb-NO" sz="1100" baseline="0" dirty="0" smtClean="0"/>
              <a:t> </a:t>
            </a:r>
            <a:r>
              <a:rPr lang="nb-NO" sz="1100" dirty="0" smtClean="0"/>
              <a:t>derfor ikke grundigere i denne presentasjonen. </a:t>
            </a:r>
            <a:endParaRPr lang="en-GB"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15</a:t>
            </a:fld>
            <a:endParaRPr lang="nb-NO"/>
          </a:p>
        </p:txBody>
      </p:sp>
    </p:spTree>
    <p:extLst>
      <p:ext uri="{BB962C8B-B14F-4D97-AF65-F5344CB8AC3E}">
        <p14:creationId xmlns:p14="http://schemas.microsoft.com/office/powerpoint/2010/main" val="251829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Første tema som er identifisert var knyttet til brukers</a:t>
            </a:r>
            <a:r>
              <a:rPr lang="nb-NO" sz="1100" baseline="0" dirty="0" smtClean="0"/>
              <a:t> avhengighet. Dette var trender som handler om </a:t>
            </a:r>
          </a:p>
          <a:p>
            <a:pPr marL="171450" indent="-171450">
              <a:buFont typeface="Arial" panose="020B0604020202020204" pitchFamily="34" charset="0"/>
              <a:buChar char="•"/>
            </a:pPr>
            <a:r>
              <a:rPr lang="nb-NO" sz="1100" baseline="0" dirty="0" smtClean="0"/>
              <a:t>Et mer liberalt syn på rus</a:t>
            </a:r>
          </a:p>
          <a:p>
            <a:pPr marL="171450" indent="-171450">
              <a:buFont typeface="Arial" panose="020B0604020202020204" pitchFamily="34" charset="0"/>
              <a:buChar char="•"/>
            </a:pPr>
            <a:r>
              <a:rPr lang="nb-NO" sz="1100" baseline="0" dirty="0" smtClean="0"/>
              <a:t>De nye gamle </a:t>
            </a:r>
            <a:r>
              <a:rPr lang="nb-NO" sz="1100" baseline="0" dirty="0" err="1" smtClean="0"/>
              <a:t>rusbrukerne</a:t>
            </a:r>
            <a:r>
              <a:rPr lang="nb-NO" sz="1100" baseline="0" dirty="0" smtClean="0"/>
              <a:t> </a:t>
            </a:r>
          </a:p>
          <a:p>
            <a:pPr marL="171450" indent="-171450">
              <a:buFont typeface="Arial" panose="020B0604020202020204" pitchFamily="34" charset="0"/>
              <a:buChar char="•"/>
            </a:pPr>
            <a:r>
              <a:rPr lang="nb-NO" sz="1100" baseline="0" dirty="0" smtClean="0"/>
              <a:t>Digitalisert avhengighet</a:t>
            </a:r>
          </a:p>
          <a:p>
            <a:endParaRPr lang="nb-NO" sz="1100" baseline="0" dirty="0" smtClean="0"/>
          </a:p>
          <a:p>
            <a:r>
              <a:rPr lang="nb-NO" sz="1100" baseline="0" dirty="0" smtClean="0"/>
              <a:t>På de neste sidene går vi litt mer inn i de enkelte trendene. </a:t>
            </a:r>
            <a:endParaRPr lang="nb-NO" sz="1100" dirty="0" smtClean="0"/>
          </a:p>
          <a:p>
            <a:endParaRPr lang="en-GB"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16</a:t>
            </a:fld>
            <a:endParaRPr lang="nb-NO"/>
          </a:p>
        </p:txBody>
      </p:sp>
    </p:spTree>
    <p:extLst>
      <p:ext uri="{BB962C8B-B14F-4D97-AF65-F5344CB8AC3E}">
        <p14:creationId xmlns:p14="http://schemas.microsoft.com/office/powerpoint/2010/main" val="169029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smtClean="0">
                <a:solidFill>
                  <a:srgbClr val="000000">
                    <a:lumMod val="85000"/>
                    <a:lumOff val="15000"/>
                  </a:srgbClr>
                </a:solidFill>
                <a:latin typeface="+mn-lt"/>
                <a:ea typeface="+mn-ea"/>
                <a:cs typeface="+mn-cs"/>
              </a:rPr>
              <a:t>Nordmenn får gradvis et mer liberalt forhold til rusmidler. </a:t>
            </a:r>
            <a:br>
              <a:rPr lang="nb-NO" sz="1100" b="1" dirty="0" smtClean="0">
                <a:solidFill>
                  <a:srgbClr val="000000">
                    <a:lumMod val="85000"/>
                    <a:lumOff val="15000"/>
                  </a:srgbClr>
                </a:solidFill>
                <a:latin typeface="+mn-lt"/>
                <a:ea typeface="+mn-ea"/>
                <a:cs typeface="+mn-cs"/>
              </a:rPr>
            </a:br>
            <a:r>
              <a:rPr lang="nb-NO" sz="1100" b="1" dirty="0" smtClean="0">
                <a:solidFill>
                  <a:srgbClr val="000000">
                    <a:lumMod val="85000"/>
                    <a:lumOff val="15000"/>
                  </a:srgbClr>
                </a:solidFill>
                <a:latin typeface="+mn-lt"/>
                <a:ea typeface="+mn-ea"/>
                <a:cs typeface="+mn-cs"/>
              </a:rPr>
              <a:t>Politikk og lovverk følger etter.</a:t>
            </a:r>
          </a:p>
          <a:p>
            <a:pPr marL="0" indent="0">
              <a:buNone/>
            </a:pPr>
            <a:endParaRPr lang="nb-NO" sz="1100" dirty="0" smtClean="0"/>
          </a:p>
          <a:p>
            <a:pPr marL="0" indent="0">
              <a:buNone/>
            </a:pPr>
            <a:r>
              <a:rPr lang="nb-NO" sz="1100" dirty="0" smtClean="0"/>
              <a:t>Denne trenden handler om økt bruk av, og mer liberale holdninger til, alle typer rusmidler – både alkohol og narkotika. Dette er en trend som er vurdert som viktig, der det er relativt lite beredskap for å møte trenden. Dette gapet fører til at trenden er i den strategiske blindsonen.</a:t>
            </a:r>
          </a:p>
          <a:p>
            <a:pPr marL="0" indent="0">
              <a:buNone/>
            </a:pPr>
            <a:endParaRPr lang="nb-NO" sz="1100" dirty="0" smtClean="0"/>
          </a:p>
          <a:p>
            <a:pPr marL="0" indent="0">
              <a:buNone/>
            </a:pPr>
            <a:r>
              <a:rPr lang="nb-NO" sz="1100" dirty="0" smtClean="0"/>
              <a:t>Dokumentasjonen på dette er nok</a:t>
            </a:r>
            <a:r>
              <a:rPr lang="nb-NO" sz="1100" baseline="0" dirty="0" smtClean="0"/>
              <a:t> </a:t>
            </a:r>
            <a:r>
              <a:rPr lang="nb-NO" sz="1100" dirty="0" smtClean="0"/>
              <a:t>velkjent for de fleste. Den første figuren viser</a:t>
            </a:r>
            <a:r>
              <a:rPr lang="nb-NO" sz="1100" baseline="0" dirty="0" smtClean="0"/>
              <a:t> for eksempel </a:t>
            </a:r>
            <a:r>
              <a:rPr lang="nb-NO" sz="1100" dirty="0" smtClean="0"/>
              <a:t>at fra 1970 til 2020, har alkoholbruken i Norge</a:t>
            </a:r>
            <a:r>
              <a:rPr lang="nb-NO" sz="1100" baseline="0" dirty="0" smtClean="0"/>
              <a:t> </a:t>
            </a:r>
            <a:r>
              <a:rPr lang="nb-NO" sz="1100" dirty="0" smtClean="0"/>
              <a:t>doblet seg. Like interessant er det at andelen nordmenn som har brukt cannabis har økt med 41 %, mens andelen unge som har brukt kokain siste år er doblet. Økt bruk henger sammen med mer liberale holdninger. Halvparten av nordmenn mener at besittelse av cannabis til eget bruk ikke bør straffes. </a:t>
            </a:r>
          </a:p>
          <a:p>
            <a:pPr marL="0" indent="0">
              <a:buNone/>
            </a:pPr>
            <a:endParaRPr lang="nb-NO" sz="1100" dirty="0" smtClean="0"/>
          </a:p>
          <a:p>
            <a:pPr marL="0" indent="0">
              <a:buNone/>
            </a:pPr>
            <a:r>
              <a:rPr lang="nb-NO" sz="1100" dirty="0" smtClean="0"/>
              <a:t>Lovgivningen beveger seg i retning av mer liberalisering. Elleve europeiske land har avkriminalisert besittelse til eget bruk. Italia, Sveits, Nederland, Spania og Tsjekkia har i tillegg avkriminalisert dyrking av cannabis.</a:t>
            </a:r>
            <a:r>
              <a:rPr lang="nb-NO" sz="1100" baseline="0" dirty="0" smtClean="0"/>
              <a:t> </a:t>
            </a:r>
            <a:r>
              <a:rPr lang="nb-NO" sz="1100" dirty="0" smtClean="0"/>
              <a:t>I 2017 var det stortingsflertall for å overføre ansvaret for samfunnets oppfølging av bruk og besittelse av ulovlige rusmidler fra justissektoren til helsesektoren. Avkriminalisering av besittelse til eget bruk er fremmet to ganger siden, men er stemt ned.</a:t>
            </a:r>
            <a:endParaRPr lang="nb-NO"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17</a:t>
            </a:fld>
            <a:endParaRPr lang="nb-NO"/>
          </a:p>
        </p:txBody>
      </p:sp>
    </p:spTree>
    <p:extLst>
      <p:ext uri="{BB962C8B-B14F-4D97-AF65-F5344CB8AC3E}">
        <p14:creationId xmlns:p14="http://schemas.microsoft.com/office/powerpoint/2010/main" val="226861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Den neste trenden er kalt </a:t>
            </a:r>
            <a:r>
              <a:rPr lang="nb-NO" sz="1100" b="1" dirty="0" smtClean="0"/>
              <a:t>de nye gamle rusbrukerne</a:t>
            </a:r>
            <a:r>
              <a:rPr lang="nb-NO" sz="1100" dirty="0" smtClean="0"/>
              <a:t>. Befolkningen blir eldre. Eldre drikker mer, bruker mer legemidler og utgjør en større del av dem som har en risikofylt rusmiddelbruk. Denne trenden ble vurdert som viktig. Det er relativt lav beredskap for å møte trenden. Det gir et nokså høyt gap. Trenden er i den strategiske blindsonen. </a:t>
            </a:r>
          </a:p>
          <a:p>
            <a:pPr marL="0" indent="0">
              <a:buNone/>
            </a:pPr>
            <a:endParaRPr lang="nb-NO" sz="1100" dirty="0" smtClean="0"/>
          </a:p>
          <a:p>
            <a:pPr marL="0" indent="0">
              <a:buNone/>
            </a:pPr>
            <a:r>
              <a:rPr lang="nb-NO" sz="1100" dirty="0" smtClean="0"/>
              <a:t>Kombinasjonen alkohol, legemidler, høyere alder og sykelighet, skaper nye utfordringer. Eldre drikker oftere enn yngre, men sjelden mye av gangen. Andelen voksne i alderen 65–79 år som drikker alkohol er omtrent dobbelt så høy som for yngre aldersgrupper. Mens andelen har gått tilbake i yngre aldersgrupper, har den økt med 13 % for eldre. Det er en økt legemiddelbruk blant eldre. I perioden 2018–22 har andelen med daglig bruk av sovemidler og smertestillende økt. Endringen i bruksmønster gir økt risiko for helseskade, det vet vi. </a:t>
            </a:r>
            <a:endParaRPr lang="nb-NO"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18</a:t>
            </a:fld>
            <a:endParaRPr lang="nb-NO"/>
          </a:p>
        </p:txBody>
      </p:sp>
    </p:spTree>
    <p:extLst>
      <p:ext uri="{BB962C8B-B14F-4D97-AF65-F5344CB8AC3E}">
        <p14:creationId xmlns:p14="http://schemas.microsoft.com/office/powerpoint/2010/main" val="124122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noProof="0" dirty="0" smtClean="0"/>
              <a:t>Digitalisering bidrar til økt tilgang på rusmidler, og til nye former for avhengigheter</a:t>
            </a:r>
            <a:r>
              <a:rPr lang="nb-NO" sz="1100" noProof="0" dirty="0" smtClean="0"/>
              <a:t>. Denne trenden er også i den strategiske blindsonen. </a:t>
            </a:r>
          </a:p>
          <a:p>
            <a:pPr marL="0" indent="0">
              <a:buNone/>
            </a:pPr>
            <a:endParaRPr lang="nb-NO" sz="1100" noProof="0" dirty="0" smtClean="0"/>
          </a:p>
          <a:p>
            <a:pPr marL="0" indent="0">
              <a:buNone/>
            </a:pPr>
            <a:r>
              <a:rPr lang="nb-NO" sz="1100" noProof="0" dirty="0" smtClean="0"/>
              <a:t>Digitalisering gir økt tilgang på rusmidler, og digitalisering kan i seg selv gi avhengighet. Eksempler på dette er at det er vekst i antall nordmenn som gjør anonym netthandel. Bruken av den anonymiserte nettleseren Tor har økt. Her omsettes betydelige mengder narkotiske stoffer. Det gjennomsnittlige antall daglige brukere har steget med 60 %, og var i 2023 på godt over 9.000 personer. </a:t>
            </a:r>
          </a:p>
          <a:p>
            <a:pPr marL="0" indent="0">
              <a:buNone/>
            </a:pPr>
            <a:endParaRPr lang="nb-NO" sz="1100" noProof="0" dirty="0" smtClean="0"/>
          </a:p>
          <a:p>
            <a:pPr marL="0" indent="0">
              <a:buNone/>
            </a:pPr>
            <a:r>
              <a:rPr lang="nb-NO" sz="1100" noProof="0" dirty="0" smtClean="0"/>
              <a:t>Darkmarkets.no var et annet, norsk eksempel på en nettbutikk for salg av narkotika, da den ble stengt i 2022 hadde den 6000 brukere.</a:t>
            </a:r>
          </a:p>
          <a:p>
            <a:pPr marL="0" indent="0">
              <a:buNone/>
            </a:pPr>
            <a:endParaRPr lang="nb-NO" sz="1100" noProof="0" dirty="0" smtClean="0"/>
          </a:p>
          <a:p>
            <a:pPr marL="0" indent="0">
              <a:buNone/>
            </a:pPr>
            <a:r>
              <a:rPr lang="nb-NO" sz="1100" noProof="0" dirty="0" smtClean="0"/>
              <a:t>Dataspillavhengighet er tatt inn i kodeverket for diagnoseinformasjon. Det er en vekst i andelen av befolkningen som har et problematisk forhold til dataspill fra 3 % til 5 %. Det gjelder særlig de unge, forekomsten av «unge problemspillere» er betydelig større enn for eldre aldersgrupper. </a:t>
            </a:r>
          </a:p>
          <a:p>
            <a:pPr marL="0" indent="0">
              <a:buNone/>
            </a:pPr>
            <a:endParaRPr lang="nb-NO" sz="1100" noProof="0" dirty="0" smtClean="0"/>
          </a:p>
          <a:p>
            <a:pPr marL="0" indent="0">
              <a:buNone/>
            </a:pPr>
            <a:r>
              <a:rPr lang="nb-NO" sz="1100" noProof="0" dirty="0" smtClean="0"/>
              <a:t>Det er også en samvariasjon mellom økt bruk av sosiale medier og psykisk uhelse, særlig hos jenter – et funn som sikkert flere kjenner til.</a:t>
            </a:r>
          </a:p>
        </p:txBody>
      </p:sp>
      <p:sp>
        <p:nvSpPr>
          <p:cNvPr id="4" name="Plassholder for lysbildenummer 3"/>
          <p:cNvSpPr>
            <a:spLocks noGrp="1"/>
          </p:cNvSpPr>
          <p:nvPr>
            <p:ph type="sldNum" sz="quarter" idx="5"/>
          </p:nvPr>
        </p:nvSpPr>
        <p:spPr/>
        <p:txBody>
          <a:bodyPr/>
          <a:lstStyle/>
          <a:p>
            <a:fld id="{98F4B915-5B9E-4230-BE70-4979163C9F53}" type="slidenum">
              <a:rPr lang="nb-NO" smtClean="0"/>
              <a:t>19</a:t>
            </a:fld>
            <a:endParaRPr lang="nb-NO"/>
          </a:p>
        </p:txBody>
      </p:sp>
    </p:spTree>
    <p:extLst>
      <p:ext uri="{BB962C8B-B14F-4D97-AF65-F5344CB8AC3E}">
        <p14:creationId xmlns:p14="http://schemas.microsoft.com/office/powerpoint/2010/main" val="22199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FFF9009-E674-40D0-B349-5238D12545C8}" type="slidenum">
              <a:rPr lang="nb-NO" smtClean="0"/>
              <a:t>2</a:t>
            </a:fld>
            <a:endParaRPr lang="nb-NO"/>
          </a:p>
        </p:txBody>
      </p:sp>
    </p:spTree>
    <p:extLst>
      <p:ext uri="{BB962C8B-B14F-4D97-AF65-F5344CB8AC3E}">
        <p14:creationId xmlns:p14="http://schemas.microsoft.com/office/powerpoint/2010/main" val="19244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For </a:t>
            </a:r>
            <a:r>
              <a:rPr lang="nb-NO" sz="1100" dirty="0"/>
              <a:t>å oppsummere: Samfunnet blir mer rusliberalt. Flere eldre med risikofull rusatferd. Flere yngre med digitale avhengighet.  </a:t>
            </a:r>
          </a:p>
          <a:p>
            <a:endParaRPr lang="nb-NO" sz="1100" dirty="0"/>
          </a:p>
          <a:p>
            <a:r>
              <a:rPr lang="nb-NO" sz="1100" dirty="0"/>
              <a:t>Hva betyr dette for oss som arbeider med rus- og avhengighet. </a:t>
            </a:r>
            <a:r>
              <a:rPr lang="nb-NO" sz="1100" dirty="0" smtClean="0"/>
              <a:t>Reflekter med </a:t>
            </a:r>
            <a:r>
              <a:rPr lang="nb-NO" sz="1100" dirty="0"/>
              <a:t>utgangspunkt i disse tre </a:t>
            </a:r>
            <a:r>
              <a:rPr lang="nb-NO" sz="1100" dirty="0" smtClean="0"/>
              <a:t>spørsmålene:</a:t>
            </a:r>
            <a:r>
              <a:rPr lang="nb-NO" sz="1100" baseline="0" dirty="0" smtClean="0"/>
              <a:t> </a:t>
            </a:r>
            <a:r>
              <a:rPr lang="nb-NO" sz="1100" dirty="0" smtClean="0"/>
              <a:t> </a:t>
            </a:r>
            <a:endParaRPr lang="nb-NO" sz="1100" dirty="0"/>
          </a:p>
          <a:p>
            <a:pPr marL="228600" lvl="0" indent="-228600">
              <a:buFont typeface="+mj-lt"/>
              <a:buAutoNum type="arabicPeriod"/>
            </a:pPr>
            <a:r>
              <a:rPr lang="nb-NO" sz="1100" dirty="0" smtClean="0"/>
              <a:t>Hvordan </a:t>
            </a:r>
            <a:r>
              <a:rPr lang="nb-NO" sz="1100" dirty="0"/>
              <a:t>best utvikle forebygging- og </a:t>
            </a:r>
            <a:r>
              <a:rPr lang="nb-NO" sz="1100" dirty="0" smtClean="0"/>
              <a:t>behandlingstilbudet i vår</a:t>
            </a:r>
            <a:r>
              <a:rPr lang="nb-NO" sz="1100" baseline="0" dirty="0" smtClean="0"/>
              <a:t> virksomhet</a:t>
            </a:r>
            <a:r>
              <a:rPr lang="nb-NO" sz="1100" dirty="0" smtClean="0"/>
              <a:t>, </a:t>
            </a:r>
            <a:r>
              <a:rPr lang="nb-NO" sz="1100" dirty="0"/>
              <a:t>når rusmidler blir mer akseptert i samfunnet</a:t>
            </a:r>
          </a:p>
          <a:p>
            <a:pPr marL="228600" lvl="0" indent="-228600">
              <a:buFont typeface="+mj-lt"/>
              <a:buAutoNum type="arabicPeriod"/>
            </a:pPr>
            <a:r>
              <a:rPr lang="nb-NO" sz="1100" dirty="0"/>
              <a:t>Hvordan kan helse- og omsorgstjenesten best møte en ny generasjon eldre med alt fra alkoholnytere med «normal» bruk til dem med risikofylt forbruk over år og helseplager? </a:t>
            </a:r>
          </a:p>
          <a:p>
            <a:pPr marL="228600" lvl="0" indent="-228600">
              <a:buFont typeface="+mj-lt"/>
              <a:buAutoNum type="arabicPeriod"/>
            </a:pPr>
            <a:r>
              <a:rPr lang="nb-NO" sz="1100" dirty="0"/>
              <a:t>Hva kan feltene for digital avhengighet og annen avhengighet lære av hverandre?</a:t>
            </a:r>
          </a:p>
          <a:p>
            <a:endParaRPr lang="nb-NO" sz="1100" dirty="0" smtClean="0"/>
          </a:p>
          <a:p>
            <a:r>
              <a:rPr lang="nb-NO" sz="1100" dirty="0" smtClean="0"/>
              <a:t>Reflekter sammen i grupper</a:t>
            </a:r>
            <a:r>
              <a:rPr lang="nb-NO" sz="1100" baseline="0" dirty="0" smtClean="0"/>
              <a:t> </a:t>
            </a:r>
            <a:r>
              <a:rPr lang="nb-NO" sz="1100" dirty="0" smtClean="0"/>
              <a:t>i</a:t>
            </a:r>
            <a:r>
              <a:rPr lang="nb-NO" sz="1100" baseline="0" dirty="0" smtClean="0"/>
              <a:t> 15 minutter.  </a:t>
            </a:r>
            <a:endParaRPr lang="nb-NO" sz="1100"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20</a:t>
            </a:fld>
            <a:endParaRPr lang="nb-NO"/>
          </a:p>
        </p:txBody>
      </p:sp>
    </p:spTree>
    <p:extLst>
      <p:ext uri="{BB962C8B-B14F-4D97-AF65-F5344CB8AC3E}">
        <p14:creationId xmlns:p14="http://schemas.microsoft.com/office/powerpoint/2010/main" val="348094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noProof="0" dirty="0" smtClean="0"/>
              <a:t>Det andre teamet handler om trender relatert til </a:t>
            </a:r>
            <a:r>
              <a:rPr lang="nb-NO" sz="1100" b="1" noProof="0" dirty="0" smtClean="0"/>
              <a:t>behandling</a:t>
            </a:r>
            <a:r>
              <a:rPr lang="nb-NO" sz="1100" noProof="0" dirty="0" smtClean="0"/>
              <a:t> av brukeres avhengighet.</a:t>
            </a:r>
          </a:p>
          <a:p>
            <a:endParaRPr lang="nb-NO" sz="1100" noProof="0" dirty="0" smtClean="0"/>
          </a:p>
          <a:p>
            <a:r>
              <a:rPr lang="nb-NO" sz="1100" noProof="0" dirty="0" smtClean="0"/>
              <a:t>Trendene handler om sterkere prioritering av ressurser, som gjør at utfall for pasienten blir viktigere og som får den konsekvens at vi må legge større vekt på det som virker. </a:t>
            </a:r>
          </a:p>
          <a:p>
            <a:endParaRPr lang="en-GB"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21</a:t>
            </a:fld>
            <a:endParaRPr lang="nb-NO"/>
          </a:p>
        </p:txBody>
      </p:sp>
    </p:spTree>
    <p:extLst>
      <p:ext uri="{BB962C8B-B14F-4D97-AF65-F5344CB8AC3E}">
        <p14:creationId xmlns:p14="http://schemas.microsoft.com/office/powerpoint/2010/main" val="1478298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defTabSz="909880">
              <a:buNone/>
              <a:defRPr/>
            </a:pPr>
            <a:r>
              <a:rPr lang="nb-NO" sz="1100" noProof="0" dirty="0" smtClean="0"/>
              <a:t>Den</a:t>
            </a:r>
            <a:r>
              <a:rPr lang="nb-NO" sz="1100" baseline="0" noProof="0" dirty="0" smtClean="0"/>
              <a:t> første</a:t>
            </a:r>
            <a:r>
              <a:rPr lang="nb-NO" sz="1100" noProof="0" dirty="0" smtClean="0"/>
              <a:t> trenden under</a:t>
            </a:r>
            <a:r>
              <a:rPr lang="nb-NO" sz="1100" baseline="0" noProof="0" dirty="0" smtClean="0"/>
              <a:t> Tema 2, </a:t>
            </a:r>
            <a:r>
              <a:rPr lang="nb-NO" sz="1100" noProof="0" dirty="0" smtClean="0"/>
              <a:t>handler </a:t>
            </a:r>
            <a:r>
              <a:rPr lang="nb-NO" sz="1100" b="1" noProof="0" dirty="0" smtClean="0"/>
              <a:t>om sterkere prioritering av ressursene</a:t>
            </a:r>
            <a:r>
              <a:rPr lang="nb-NO" sz="1100" noProof="0" dirty="0" smtClean="0"/>
              <a:t>. Det er større press på økonomi og personell. Det blir slutt på mer ressurser for å svare ut økt behov. Det stilles større krav til kostnadseffektivitet. Dette er dyrtid i praksis. Mange vil si at vi er der allerede. Ressurssituasjonen blir mer utfordrende i fremtiden for Norge, og i helsesektoren spesielt. Vi må prioritere hardere. </a:t>
            </a:r>
          </a:p>
          <a:p>
            <a:pPr marL="0" indent="0">
              <a:buNone/>
            </a:pPr>
            <a:endParaRPr lang="nb-NO" sz="1100" noProof="0" dirty="0" smtClean="0"/>
          </a:p>
          <a:p>
            <a:pPr marL="0" indent="0">
              <a:buNone/>
            </a:pPr>
            <a:r>
              <a:rPr lang="nb-NO" sz="1100" noProof="0" dirty="0" smtClean="0"/>
              <a:t>Denne trenden ble vurdert </a:t>
            </a:r>
            <a:r>
              <a:rPr lang="nb-NO" sz="1100" b="0" noProof="0" dirty="0" smtClean="0"/>
              <a:t>som svært viktig. Det </a:t>
            </a:r>
            <a:r>
              <a:rPr lang="nb-NO" sz="1100" noProof="0" dirty="0" smtClean="0"/>
              <a:t>er relativt lav beredskap for å møte den </a:t>
            </a:r>
            <a:r>
              <a:rPr lang="nb-NO" sz="1100" b="0" noProof="0" dirty="0" smtClean="0"/>
              <a:t>og dette er trenden </a:t>
            </a:r>
            <a:r>
              <a:rPr lang="nb-NO" sz="1100" b="1" noProof="0" dirty="0" smtClean="0"/>
              <a:t>med høyest gap</a:t>
            </a:r>
            <a:r>
              <a:rPr lang="nb-NO" sz="1100" noProof="0" dirty="0" smtClean="0"/>
              <a:t>. Det plasserer denne trenden i sentrum av den strategiske blindsonen. </a:t>
            </a:r>
          </a:p>
          <a:p>
            <a:pPr marL="0" indent="0">
              <a:buNone/>
            </a:pPr>
            <a:endParaRPr lang="nb-NO" sz="1100" noProof="0" dirty="0" smtClean="0"/>
          </a:p>
          <a:p>
            <a:pPr marL="0" indent="0">
              <a:buNone/>
            </a:pPr>
            <a:r>
              <a:rPr lang="nb-NO" sz="1100" noProof="0" dirty="0" smtClean="0"/>
              <a:t>Reduserte inntekter og økte utgifter presser statsfinansene. Netto overføringer til staten fra befolkningen var på 10 milliarder kroner i 2010. </a:t>
            </a:r>
          </a:p>
          <a:p>
            <a:pPr marL="0" indent="0">
              <a:buNone/>
            </a:pPr>
            <a:r>
              <a:rPr lang="nb-NO" sz="1100" b="0" noProof="0" dirty="0" smtClean="0"/>
              <a:t>I 2030 estimeres det å snu, slik at staten må betale ut 160 milliarder kroner mer enn </a:t>
            </a:r>
            <a:r>
              <a:rPr lang="nb-NO" sz="1100" noProof="0" dirty="0" smtClean="0"/>
              <a:t>den får inn fra befolkningen. Gapet forventes å vokse til «svimlende» 440 milliarder kroner i 2060. Samtidig vil behovet for ressurser i helsesektoren øke kraftig. Helsepersonellkommisjonen anslår i «middels-scenarioet» at det de neste 20 årene er et estimert behov for 93 000 flere årsverk i kommunal helse og omsorg og 34 000 i somatiske institusjoner. Innen psykisk helsevern og tilbud til rusbrukere vil det være et økt behov på 5.000 årsverk i samme periode.</a:t>
            </a:r>
            <a:r>
              <a:rPr lang="nb-NO" sz="1100" baseline="0" noProof="0" dirty="0" smtClean="0"/>
              <a:t> </a:t>
            </a:r>
            <a:r>
              <a:rPr lang="nb-NO" sz="1100" noProof="0" dirty="0" smtClean="0"/>
              <a:t>Behovet i somatikken og kommunal helse og omsorg forventes å sluke kapasiteten. </a:t>
            </a:r>
          </a:p>
          <a:p>
            <a:pPr marL="0" indent="0">
              <a:buNone/>
            </a:pPr>
            <a:endParaRPr lang="nb-NO" sz="1100" noProof="0" dirty="0" smtClean="0"/>
          </a:p>
          <a:p>
            <a:pPr marL="0" indent="0">
              <a:buNone/>
            </a:pPr>
            <a:r>
              <a:rPr lang="nb-NO" sz="1100" noProof="0" dirty="0" smtClean="0"/>
              <a:t>Regjeringen signaliserer allerede at det må prioriteres hardere. I sykehustalen i 2023 ba helse- og omsorgsminister Ingvild </a:t>
            </a:r>
            <a:r>
              <a:rPr lang="nb-NO" sz="1100" noProof="0" dirty="0" err="1" smtClean="0"/>
              <a:t>Kjerkol</a:t>
            </a:r>
            <a:r>
              <a:rPr lang="nb-NO" sz="1100" noProof="0" dirty="0" smtClean="0"/>
              <a:t> helseregionene om å se hva de kan gjøre mindre av. </a:t>
            </a:r>
          </a:p>
          <a:p>
            <a:pPr marL="0" indent="0">
              <a:buNone/>
            </a:pPr>
            <a:endParaRPr lang="nb-NO" sz="1100" noProof="0" dirty="0" smtClean="0"/>
          </a:p>
          <a:p>
            <a:pPr marL="0" indent="0">
              <a:buNone/>
            </a:pPr>
            <a:r>
              <a:rPr lang="nb-NO" sz="1100" noProof="0" dirty="0" smtClean="0"/>
              <a:t>Konsekvensen av at vi må prioritere ressursene sterkere, er at rus- og avhengighetsbehandlingen må endres. Større krav til ressurseffektivitet forventer blant annet en vridning </a:t>
            </a:r>
            <a:r>
              <a:rPr lang="nb-NO" sz="1100" b="1" noProof="0" dirty="0" smtClean="0"/>
              <a:t>fra liggedøgn til poliklinisk behandling. </a:t>
            </a:r>
            <a:r>
              <a:rPr lang="nb-NO" sz="1100" noProof="0" dirty="0" smtClean="0"/>
              <a:t>Vekst i poliklinikk innen TSB estimeres til </a:t>
            </a:r>
            <a:r>
              <a:rPr lang="nb-NO" sz="1100" b="1" noProof="0" dirty="0" smtClean="0"/>
              <a:t>37 % større enn for VOP </a:t>
            </a:r>
            <a:r>
              <a:rPr lang="nb-NO" sz="1100" noProof="0" dirty="0" smtClean="0"/>
              <a:t>og </a:t>
            </a:r>
            <a:r>
              <a:rPr lang="nb-NO" sz="1100" b="1" noProof="0" dirty="0" smtClean="0"/>
              <a:t>400 % større enn for BUP frem mot 2040</a:t>
            </a:r>
            <a:r>
              <a:rPr lang="nb-NO" sz="1100" noProof="0" dirty="0" smtClean="0"/>
              <a:t> i følge </a:t>
            </a:r>
            <a:r>
              <a:rPr lang="nb-NO" sz="1100" noProof="0" dirty="0" err="1" smtClean="0"/>
              <a:t>Framskrivingsrapporten</a:t>
            </a:r>
            <a:r>
              <a:rPr lang="nb-NO" sz="1100" noProof="0" dirty="0" smtClean="0"/>
              <a:t> som de regionale helseforetakene leverte til Helse- og omsorgsdepartementet i</a:t>
            </a:r>
            <a:r>
              <a:rPr lang="nb-NO" sz="1100" baseline="0" noProof="0" dirty="0" smtClean="0"/>
              <a:t> 2022</a:t>
            </a:r>
            <a:r>
              <a:rPr lang="nb-NO" sz="1100" noProof="0" dirty="0" smtClean="0"/>
              <a:t>.</a:t>
            </a:r>
            <a:r>
              <a:rPr lang="nb-NO" sz="1100" baseline="0" noProof="0" dirty="0" smtClean="0"/>
              <a:t> </a:t>
            </a:r>
            <a:r>
              <a:rPr lang="nb-NO" sz="1100" noProof="0" dirty="0" smtClean="0"/>
              <a:t>Rusbehandling forventes da å bli mer ambulant og arenafleksibelt, og flere oppgaver vil flyttes nedover i helsepyramiden til mindre spesialiserte ressurser.</a:t>
            </a:r>
            <a:r>
              <a:rPr lang="nb-NO" sz="1100" baseline="0" noProof="0" dirty="0" smtClean="0"/>
              <a:t> </a:t>
            </a:r>
          </a:p>
          <a:p>
            <a:pPr marL="0" indent="0">
              <a:buNone/>
            </a:pPr>
            <a:endParaRPr lang="nb-NO" sz="1100" baseline="0" noProof="0" dirty="0" smtClean="0"/>
          </a:p>
          <a:p>
            <a:pPr marL="0" indent="0">
              <a:buNone/>
            </a:pPr>
            <a:r>
              <a:rPr lang="nb-NO" sz="1100" noProof="0" dirty="0" smtClean="0"/>
              <a:t>Men så må vi minne hverandre </a:t>
            </a:r>
            <a:r>
              <a:rPr lang="nb-NO" sz="1100" b="0" noProof="0" dirty="0" smtClean="0"/>
              <a:t>på at dette også kan føre til bedre behandling! E</a:t>
            </a:r>
            <a:r>
              <a:rPr lang="nb-NO" sz="1100" b="0" baseline="0" noProof="0" dirty="0" smtClean="0"/>
              <a:t>t</a:t>
            </a:r>
            <a:r>
              <a:rPr lang="nb-NO" sz="1100" b="0" noProof="0" dirty="0" smtClean="0"/>
              <a:t> sitat </a:t>
            </a:r>
            <a:r>
              <a:rPr lang="nb-NO" sz="1100" noProof="0" dirty="0" smtClean="0"/>
              <a:t>fra en av jentene som har vært i behandling ved </a:t>
            </a:r>
            <a:r>
              <a:rPr lang="nb-NO" sz="1100" noProof="0" dirty="0" err="1" smtClean="0"/>
              <a:t>Uteteam</a:t>
            </a:r>
            <a:r>
              <a:rPr lang="nb-NO" sz="1100" noProof="0" dirty="0" smtClean="0"/>
              <a:t> Ung ved Oslo universitetssykehus som illustrerer dette godt: «Jeg har bare hatt dårlig hjelp, men du er den beste psykologen jeg har møtt. […] Hvorfor? Det er fordi en psykolog kommer på døra mi.»</a:t>
            </a:r>
          </a:p>
          <a:p>
            <a:pPr marL="0" indent="0">
              <a:buNone/>
            </a:pPr>
            <a:endParaRPr lang="nb-NO"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22</a:t>
            </a:fld>
            <a:endParaRPr lang="nb-NO"/>
          </a:p>
        </p:txBody>
      </p:sp>
    </p:spTree>
    <p:extLst>
      <p:ext uri="{BB962C8B-B14F-4D97-AF65-F5344CB8AC3E}">
        <p14:creationId xmlns:p14="http://schemas.microsoft.com/office/powerpoint/2010/main" val="311437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noProof="0" dirty="0" smtClean="0"/>
              <a:t>Neste trend handler om </a:t>
            </a:r>
            <a:r>
              <a:rPr lang="nb-NO" sz="1100" b="1" noProof="0" dirty="0" smtClean="0"/>
              <a:t>fremtidens kunnskapsbaserte behandling</a:t>
            </a:r>
            <a:r>
              <a:rPr lang="nb-NO" sz="1100" noProof="0" dirty="0" smtClean="0"/>
              <a:t>. Fremtidsstudien slår fast at det blir sterkere fokus på det som virker når det blir større kamp om ressursene. Da blir det viktigere å lykkes godt med dokumentering av kunnskap og å bruke kunnskapen en har mer effektivt. </a:t>
            </a:r>
          </a:p>
          <a:p>
            <a:pPr marL="0" indent="0">
              <a:buNone/>
            </a:pPr>
            <a:endParaRPr lang="nb-NO" sz="1100" noProof="0" dirty="0" smtClean="0"/>
          </a:p>
          <a:p>
            <a:pPr marL="0" indent="0">
              <a:buNone/>
            </a:pPr>
            <a:r>
              <a:rPr lang="nb-NO" sz="1100" noProof="0" dirty="0" smtClean="0"/>
              <a:t>Det utvikles behandlingsmetoder etter hvert som forskning blir mer tilgjengelig og kunnskapen øker. Når det skal prioriteres hardere, blir det enda viktigere å ha fokus på det som virker! </a:t>
            </a:r>
          </a:p>
          <a:p>
            <a:pPr marL="0" indent="0">
              <a:buNone/>
            </a:pPr>
            <a:endParaRPr lang="nb-NO" sz="1100" noProof="0" dirty="0" smtClean="0"/>
          </a:p>
          <a:p>
            <a:pPr marL="0" indent="0">
              <a:buNone/>
            </a:pPr>
            <a:r>
              <a:rPr lang="nb-NO" sz="1100" noProof="0" dirty="0" smtClean="0"/>
              <a:t>Det er nye innfallsvinkler for behandling av avhengighet. Ett eksempel er kjernekomponentmodellen. Modellen fremhever at ulike typer avhengighetslidelser har felles underliggende mekanismer, som mangel på motivasjon, et driv mot å lindre negativ affekt eller svekket sosial støtte. Bruk av slike kjerneområder i behandlingen skaper større potensial til å møte sammensatte ruslidelser bedre.</a:t>
            </a:r>
          </a:p>
          <a:p>
            <a:pPr marL="0" indent="0">
              <a:buNone/>
            </a:pPr>
            <a:endParaRPr lang="nb-NO" sz="1100" noProof="0" dirty="0" smtClean="0"/>
          </a:p>
          <a:p>
            <a:pPr marL="0" indent="0">
              <a:buNone/>
            </a:pPr>
            <a:r>
              <a:rPr lang="nb-NO" sz="1100" noProof="0" dirty="0" smtClean="0"/>
              <a:t>Men på tross av utvikling i behandlingsmetoder er rusfeltet lite representert i forskningen. Innsatsen på forskning innenfor rusfeltet er også lav, sammenlignet med totalbudsjettet. Målet i Nasjonal handlingsplan er 5 % deltakelse i kliniske studier for pasienter i spesialisthelsetjenesten. Status for TSB nasjonalt var 1 % i 2021 (og det var et godt år). En konsekvens av manglende forskning, er at anbefalinger i nasjonale faglige retningslinjer i svært begrenset grad er forankret i forskning. </a:t>
            </a:r>
          </a:p>
          <a:p>
            <a:pPr marL="0" indent="0">
              <a:buNone/>
            </a:pPr>
            <a:endParaRPr lang="nb-NO" sz="1100" noProof="0" dirty="0" smtClean="0"/>
          </a:p>
          <a:p>
            <a:pPr marL="0" indent="0">
              <a:buNone/>
            </a:pPr>
            <a:r>
              <a:rPr lang="nb-NO" sz="1100" noProof="0" dirty="0" smtClean="0"/>
              <a:t>Det vi har av evidensbasert innsikt anvendes heller ikke nok. Studier viser at 30–40 % av pasienter ikke mottar behandling i tråd med oppdatert kunnskap, og at 20–25 % av behandlingen er unødvendig, eller til og med skadelig. </a:t>
            </a:r>
          </a:p>
          <a:p>
            <a:endParaRPr lang="nb-NO" sz="1100" noProof="0" dirty="0" smtClean="0"/>
          </a:p>
          <a:p>
            <a:pPr marL="0" indent="0">
              <a:buNone/>
            </a:pPr>
            <a:r>
              <a:rPr lang="nb-NO" sz="1100" noProof="0" dirty="0" smtClean="0"/>
              <a:t>Men det skjer positive ting også.</a:t>
            </a:r>
            <a:r>
              <a:rPr lang="nb-NO" sz="1100" baseline="0" noProof="0" dirty="0" smtClean="0"/>
              <a:t> E</a:t>
            </a:r>
            <a:r>
              <a:rPr lang="nb-NO" sz="1100" noProof="0" dirty="0" smtClean="0"/>
              <a:t>t eksempel på det er </a:t>
            </a:r>
            <a:r>
              <a:rPr lang="nb-NO" sz="1100" noProof="0" dirty="0" err="1" smtClean="0"/>
              <a:t>Elicit</a:t>
            </a:r>
            <a:r>
              <a:rPr lang="nb-NO" sz="1100" noProof="0" dirty="0" smtClean="0"/>
              <a:t>, en digital forskningsassistent som raskt oppsummerer forskningsspørsmål blant 175 millioner vitenskapelige artikler. Det utvikles nå generativ kunstig intelligens spesialisert på lesing av åpne forskningsartikler. Kunstig intelligens vil kunne sette fart på kunnskapsutviklingen. </a:t>
            </a:r>
          </a:p>
          <a:p>
            <a:pPr marL="0" indent="0">
              <a:buNone/>
            </a:pPr>
            <a:endParaRPr lang="nb-NO"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23</a:t>
            </a:fld>
            <a:endParaRPr lang="nb-NO"/>
          </a:p>
        </p:txBody>
      </p:sp>
    </p:spTree>
    <p:extLst>
      <p:ext uri="{BB962C8B-B14F-4D97-AF65-F5344CB8AC3E}">
        <p14:creationId xmlns:p14="http://schemas.microsoft.com/office/powerpoint/2010/main" val="1315714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smtClean="0">
                <a:solidFill>
                  <a:srgbClr val="000000">
                    <a:lumMod val="85000"/>
                    <a:lumOff val="15000"/>
                  </a:srgbClr>
                </a:solidFill>
              </a:rPr>
              <a:t>Nye metoder og ny teknologi </a:t>
            </a:r>
            <a:r>
              <a:rPr lang="nb-NO" sz="1100" dirty="0" smtClean="0">
                <a:solidFill>
                  <a:srgbClr val="000000">
                    <a:lumMod val="85000"/>
                    <a:lumOff val="15000"/>
                  </a:srgbClr>
                </a:solidFill>
              </a:rPr>
              <a:t>åpner for mer individuell behandling. Pasienten får en større rolle. Det kan påvirke finansiering av tjenestene. </a:t>
            </a:r>
            <a:r>
              <a:rPr lang="nb-NO" sz="1100" dirty="0" smtClean="0"/>
              <a:t>Fokuset dreies fra brukerrettigheter, og mer overordnede rapporteringskrav, til persontilpasset behandling. Helsedirektoratet har fokus på individuell plan i rapportering, og brukerrepresentantene minner stadig om betydningen av det. </a:t>
            </a:r>
          </a:p>
          <a:p>
            <a:pPr marL="0" indent="0">
              <a:buNone/>
            </a:pPr>
            <a:endParaRPr lang="nb-NO" sz="1100" dirty="0" smtClean="0"/>
          </a:p>
          <a:p>
            <a:pPr marL="0" indent="0">
              <a:buNone/>
            </a:pPr>
            <a:r>
              <a:rPr lang="nb-NO" sz="1100" dirty="0" smtClean="0"/>
              <a:t>Persontilpasset behandling er viktig, og hvis vi kan koble kunnskap om genetikk til konkret medisinering, kan vi forbedre behandlingen. Rundt halvparten av de samlede risikofaktorene for å utvikle rusmiddellidelser anslås å være knyttet til genetikk. Mer kunnskap kan føre til mer pasientrettet behandling, hvor vi tar høyde for de individuelle forskjellene i genene og i valg av legemidler,</a:t>
            </a:r>
            <a:r>
              <a:rPr lang="nb-NO" sz="1100" b="1" dirty="0" smtClean="0"/>
              <a:t> </a:t>
            </a:r>
            <a:r>
              <a:rPr lang="nb-NO" sz="1100" b="0" i="1" dirty="0" smtClean="0"/>
              <a:t>farmakogenomik</a:t>
            </a:r>
            <a:r>
              <a:rPr lang="nb-NO" sz="1100" b="1" dirty="0" smtClean="0"/>
              <a:t> </a:t>
            </a:r>
            <a:r>
              <a:rPr lang="nb-NO" sz="1100" dirty="0" smtClean="0"/>
              <a:t>som det heter på fagspråket. Hvis vi også kobler på maskinlæring for å tilpasse medisindosen, vil vi kunne redusere </a:t>
            </a:r>
            <a:r>
              <a:rPr lang="nb-NO" sz="1100" b="0" dirty="0" smtClean="0"/>
              <a:t>bivirkninger og kostnader. </a:t>
            </a:r>
          </a:p>
          <a:p>
            <a:pPr marL="0" indent="0">
              <a:buNone/>
            </a:pPr>
            <a:endParaRPr lang="nb-NO" sz="1100" dirty="0" smtClean="0"/>
          </a:p>
          <a:p>
            <a:pPr marL="0" indent="0">
              <a:buNone/>
            </a:pPr>
            <a:r>
              <a:rPr lang="nb-NO" sz="1100" dirty="0" smtClean="0"/>
              <a:t>Studier viser videre at involvering av pasienten i egen behandling skaper bedre selvfølelse, mestring og uavhengighet. Sykehus med gode pasientopplevelser har også færre komplikasjoner og lavere sannsynlighet for død. Dette kjenner vi også fra feedbackverktøy-satsingen i rusfeltet. De som systematisk etterspør pasientens vurdering av nytte av behandlingen, rapporterer om mer fornøyde pasienter.</a:t>
            </a:r>
          </a:p>
          <a:p>
            <a:endParaRPr lang="nb-NO" sz="1100" dirty="0" smtClean="0"/>
          </a:p>
          <a:p>
            <a:pPr marL="0" indent="0">
              <a:buNone/>
            </a:pPr>
            <a:r>
              <a:rPr lang="nb-NO" sz="1100" dirty="0" smtClean="0"/>
              <a:t>I Norge er det foreløpig lite måling av pasientopplevelser, kun 5 % av fastlegene mottar og gjennomgår informasjon om pasientopplevelser. Vi vet også at det i TSB fortsatt er få som systematisk bruker feedbackverktøy for å få den enkelte pasients tilbakemelding om hvordan behandlingen fungerer. Det er likevel interessant å merke seg at på sikt kan mer individuelt tilpasset behandling påvirke finansieringsmodellene. Helsedirektoratet har fått i oppdrag å videreutvikle modellen for </a:t>
            </a:r>
            <a:r>
              <a:rPr lang="nb-NO" sz="1100" b="0" i="1" dirty="0" smtClean="0"/>
              <a:t>kvalitetsbasert finansiering</a:t>
            </a:r>
            <a:r>
              <a:rPr lang="nb-NO" sz="1100" dirty="0" smtClean="0"/>
              <a:t>. Et eksempel på en alternativ modell er </a:t>
            </a:r>
            <a:r>
              <a:rPr lang="nb-NO" sz="1100" b="0" i="1" dirty="0" smtClean="0"/>
              <a:t>verdibasert finansiering</a:t>
            </a:r>
            <a:r>
              <a:rPr lang="nb-NO" sz="1100" dirty="0" smtClean="0"/>
              <a:t>. I denne modellen prioriteres de utfallene som er viktige for pasientene, sett opp mot kostnadene for å oppnå disse utfallene. </a:t>
            </a:r>
          </a:p>
        </p:txBody>
      </p:sp>
      <p:sp>
        <p:nvSpPr>
          <p:cNvPr id="4" name="Plassholder for lysbildenummer 3"/>
          <p:cNvSpPr>
            <a:spLocks noGrp="1"/>
          </p:cNvSpPr>
          <p:nvPr>
            <p:ph type="sldNum" sz="quarter" idx="5"/>
          </p:nvPr>
        </p:nvSpPr>
        <p:spPr/>
        <p:txBody>
          <a:bodyPr/>
          <a:lstStyle/>
          <a:p>
            <a:fld id="{98F4B915-5B9E-4230-BE70-4979163C9F53}" type="slidenum">
              <a:rPr lang="nb-NO" smtClean="0"/>
              <a:t>24</a:t>
            </a:fld>
            <a:endParaRPr lang="nb-NO"/>
          </a:p>
        </p:txBody>
      </p:sp>
    </p:spTree>
    <p:extLst>
      <p:ext uri="{BB962C8B-B14F-4D97-AF65-F5344CB8AC3E}">
        <p14:creationId xmlns:p14="http://schemas.microsoft.com/office/powerpoint/2010/main" val="32541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For å oppsummere:</a:t>
            </a:r>
            <a:r>
              <a:rPr lang="nb-NO" sz="1100" baseline="0" dirty="0" smtClean="0"/>
              <a:t> Vi må prioritere ressursene s</a:t>
            </a:r>
            <a:r>
              <a:rPr lang="nb-NO" sz="1100" dirty="0" smtClean="0"/>
              <a:t>terkere, utfall for pasientene blir viktigere, og det blir</a:t>
            </a:r>
            <a:r>
              <a:rPr lang="nb-NO" sz="1100" baseline="0" dirty="0" smtClean="0"/>
              <a:t> </a:t>
            </a:r>
            <a:r>
              <a:rPr lang="nb-NO" sz="1100" dirty="0" smtClean="0"/>
              <a:t>større vekt på det som virker.</a:t>
            </a:r>
          </a:p>
          <a:p>
            <a:endParaRPr lang="nb-NO" sz="1100" dirty="0" smtClean="0"/>
          </a:p>
          <a:p>
            <a:r>
              <a:rPr lang="nb-NO" sz="1100" dirty="0" smtClean="0"/>
              <a:t>Reflekter med utgangspunkt i disse tre spørsmålene:</a:t>
            </a:r>
            <a:r>
              <a:rPr lang="nb-NO" sz="1100" baseline="0" dirty="0" smtClean="0"/>
              <a:t> </a:t>
            </a:r>
            <a:r>
              <a:rPr lang="nb-NO" sz="1100" dirty="0" smtClean="0"/>
              <a:t> </a:t>
            </a:r>
          </a:p>
          <a:p>
            <a:pPr marL="228600" lvl="0" indent="-228600">
              <a:buFont typeface="+mj-lt"/>
              <a:buAutoNum type="arabicPeriod"/>
            </a:pPr>
            <a:r>
              <a:rPr lang="nb-NO" sz="1100" dirty="0" smtClean="0"/>
              <a:t>Hvordan kan vi best få mer ut av mindre? </a:t>
            </a:r>
          </a:p>
          <a:p>
            <a:pPr marL="228600" lvl="0" indent="-228600">
              <a:buFont typeface="+mj-lt"/>
              <a:buAutoNum type="arabicPeriod"/>
            </a:pPr>
            <a:r>
              <a:rPr lang="nb-NO" sz="1100" dirty="0" smtClean="0"/>
              <a:t>Hvordan kan vi organisere tjenestene annerledes, for å demme opp for mangel på og avlaste helsepersonell, slik at ressurser kan utnyttes bedre? </a:t>
            </a:r>
          </a:p>
          <a:p>
            <a:pPr marL="228600" lvl="0" indent="-228600">
              <a:buFont typeface="+mj-lt"/>
              <a:buAutoNum type="arabicPeriod"/>
            </a:pPr>
            <a:r>
              <a:rPr lang="nb-NO" sz="1100" dirty="0" smtClean="0"/>
              <a:t>Hvordan kan avhengighetsfeltet bli tyngre representert i forskningen?</a:t>
            </a:r>
          </a:p>
          <a:p>
            <a:pPr marL="0" indent="0">
              <a:buFont typeface="+mj-lt"/>
              <a:buNone/>
            </a:pPr>
            <a:endParaRPr lang="nb-NO" sz="1100" dirty="0" smtClean="0"/>
          </a:p>
          <a:p>
            <a:pPr marL="0" indent="0">
              <a:buFont typeface="+mj-lt"/>
              <a:buNone/>
            </a:pPr>
            <a:r>
              <a:rPr lang="nb-NO" sz="1100" dirty="0" smtClean="0"/>
              <a:t>Reflekter sammen</a:t>
            </a:r>
            <a:r>
              <a:rPr lang="nb-NO" sz="1100" baseline="0" dirty="0" smtClean="0"/>
              <a:t> i grupper i 15 minutter.</a:t>
            </a:r>
            <a:endParaRPr lang="nb-NO" sz="1100"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25</a:t>
            </a:fld>
            <a:endParaRPr lang="nb-NO"/>
          </a:p>
        </p:txBody>
      </p:sp>
    </p:spTree>
    <p:extLst>
      <p:ext uri="{BB962C8B-B14F-4D97-AF65-F5344CB8AC3E}">
        <p14:creationId xmlns:p14="http://schemas.microsoft.com/office/powerpoint/2010/main" val="967839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Vi fortsetter</a:t>
            </a:r>
            <a:r>
              <a:rPr lang="nb-NO" sz="1200" baseline="0" dirty="0" smtClean="0"/>
              <a:t> med resten av trendene under tema 2: Behandling. </a:t>
            </a:r>
            <a:endParaRPr lang="nb-NO" sz="1200" b="1" dirty="0" smtClean="0"/>
          </a:p>
          <a:p>
            <a:endParaRPr lang="nb-NO" sz="1200" b="1" dirty="0" smtClean="0"/>
          </a:p>
          <a:p>
            <a:r>
              <a:rPr lang="nb-NO" sz="1200" dirty="0" smtClean="0"/>
              <a:t>Disse handler om utnyttelse av digitale muligheter, og at evne og vilje til samarbeid på tvers blir viktigere.</a:t>
            </a:r>
          </a:p>
          <a:p>
            <a:endParaRPr lang="en-GB"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26</a:t>
            </a:fld>
            <a:endParaRPr lang="nb-NO"/>
          </a:p>
        </p:txBody>
      </p:sp>
    </p:spTree>
    <p:extLst>
      <p:ext uri="{BB962C8B-B14F-4D97-AF65-F5344CB8AC3E}">
        <p14:creationId xmlns:p14="http://schemas.microsoft.com/office/powerpoint/2010/main" val="2283674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En </a:t>
            </a:r>
            <a:r>
              <a:rPr lang="nb-NO" sz="1100" dirty="0"/>
              <a:t>viktig trend handler om at </a:t>
            </a:r>
            <a:r>
              <a:rPr lang="nb-NO" sz="1100" b="1" dirty="0"/>
              <a:t>digitale muligheter er i vekst</a:t>
            </a:r>
            <a:r>
              <a:rPr lang="nb-NO" sz="1100" dirty="0"/>
              <a:t>. Det er et stort potensiale i digitalisering og kunstig intelligens i alle helsetjenestens </a:t>
            </a:r>
            <a:r>
              <a:rPr lang="nb-NO" sz="1100" dirty="0" smtClean="0"/>
              <a:t>oppgaver, </a:t>
            </a:r>
            <a:r>
              <a:rPr lang="nb-NO" sz="1100" dirty="0"/>
              <a:t>fra forskning til behandling og oppfølging av pasientene. </a:t>
            </a:r>
            <a:r>
              <a:rPr lang="nb-NO" sz="1100" dirty="0" smtClean="0"/>
              <a:t>Denne </a:t>
            </a:r>
            <a:r>
              <a:rPr lang="nb-NO" sz="1100" dirty="0"/>
              <a:t>trenden ble vurdert som viktig </a:t>
            </a:r>
            <a:r>
              <a:rPr lang="nb-NO" sz="1100" dirty="0" smtClean="0"/>
              <a:t>fordi </a:t>
            </a:r>
            <a:r>
              <a:rPr lang="nb-NO" sz="1100" dirty="0"/>
              <a:t>det er relativt lite beredskap for å møte trenden. Det gir et høyt gap. </a:t>
            </a:r>
            <a:endParaRPr lang="nb-NO" sz="1100" dirty="0" smtClean="0"/>
          </a:p>
          <a:p>
            <a:endParaRPr lang="nb-NO" sz="1100" dirty="0"/>
          </a:p>
          <a:p>
            <a:r>
              <a:rPr lang="nb-NO" sz="1100" dirty="0"/>
              <a:t>Digitalisering skaper nye muligheter og har et betydelig potensial til å </a:t>
            </a:r>
            <a:r>
              <a:rPr lang="nb-NO" sz="1100" i="1" dirty="0"/>
              <a:t>avlaste helsepersonell</a:t>
            </a:r>
            <a:r>
              <a:rPr lang="nb-NO" sz="1100" dirty="0"/>
              <a:t>. Det kan også utvikles verktøy som øker </a:t>
            </a:r>
            <a:r>
              <a:rPr lang="nb-NO" sz="1100" b="0" i="1" dirty="0"/>
              <a:t>tilgjengeligheten</a:t>
            </a:r>
            <a:r>
              <a:rPr lang="nb-NO" sz="1100" dirty="0"/>
              <a:t> til behandling. Det muliggjør blant annet fjernbehandling, som er under utprøving flere steder i Norge. Flere studier viser gode resultater av terapeutveiledet internettbehandling. Det gjelder for eksempel eMestring mot høyt forbruk av alkohol, depresjon, sosial angst og panikklidelse. </a:t>
            </a:r>
            <a:r>
              <a:rPr lang="nb-NO" sz="1100" dirty="0" smtClean="0"/>
              <a:t>Sykehuset i Vestfold har gått </a:t>
            </a:r>
            <a:r>
              <a:rPr lang="nb-NO" sz="1100" dirty="0"/>
              <a:t>foran </a:t>
            </a:r>
            <a:r>
              <a:rPr lang="nb-NO" sz="1100" dirty="0" smtClean="0"/>
              <a:t>her,</a:t>
            </a:r>
            <a:r>
              <a:rPr lang="nb-NO" sz="1100" baseline="0" dirty="0" smtClean="0"/>
              <a:t> </a:t>
            </a:r>
            <a:r>
              <a:rPr lang="nb-NO" sz="1100" dirty="0" smtClean="0"/>
              <a:t>sammen </a:t>
            </a:r>
            <a:r>
              <a:rPr lang="nb-NO" sz="1100" dirty="0"/>
              <a:t>med Helse Bergen. </a:t>
            </a:r>
            <a:r>
              <a:rPr lang="nb-NO" sz="1100" dirty="0" smtClean="0"/>
              <a:t>Tilsvarende </a:t>
            </a:r>
            <a:r>
              <a:rPr lang="nb-NO" sz="1100" dirty="0"/>
              <a:t>har fjernbehandling mot spillavhengighet hatt signifikant positive resultater for deltakere. </a:t>
            </a:r>
          </a:p>
          <a:p>
            <a:endParaRPr lang="nb-NO" sz="1100" dirty="0"/>
          </a:p>
          <a:p>
            <a:r>
              <a:rPr lang="nb-NO" sz="1100" dirty="0"/>
              <a:t>Digitale poliklinikker er et annet eksempel på løsninger som bidrar til at flere kan få dekket behovet for helsehjelp. En nederlandsk studie fant at flere kvinner oppsøkte hjelp gjennom nettbasert rusbehandling. Kvinneandelen av pasientene økte med 40 </a:t>
            </a:r>
            <a:r>
              <a:rPr lang="nb-NO" sz="1100" dirty="0" smtClean="0"/>
              <a:t>%.</a:t>
            </a:r>
            <a:endParaRPr lang="nb-NO" sz="1100" dirty="0"/>
          </a:p>
          <a:p>
            <a:endParaRPr lang="nb-NO" sz="1100" dirty="0"/>
          </a:p>
          <a:p>
            <a:r>
              <a:rPr lang="nb-NO" sz="1100" dirty="0"/>
              <a:t>Utviklingen av kunstig intelligens </a:t>
            </a:r>
            <a:r>
              <a:rPr lang="nb-NO" sz="1100" dirty="0" smtClean="0"/>
              <a:t>(KI) </a:t>
            </a:r>
            <a:r>
              <a:rPr lang="nb-NO" sz="1100" dirty="0"/>
              <a:t>er ytterligere et område med betydelig </a:t>
            </a:r>
            <a:r>
              <a:rPr lang="nb-NO" sz="1100" dirty="0" smtClean="0"/>
              <a:t>potensiale. </a:t>
            </a:r>
            <a:r>
              <a:rPr lang="nb-NO" sz="1100" dirty="0"/>
              <a:t>KI kan anvendes bredt innen helsesektoren, og vi ser lovende resultater i bruk av KI som assistent i behandling. </a:t>
            </a:r>
            <a:r>
              <a:rPr lang="nb-NO" sz="1100" dirty="0" smtClean="0"/>
              <a:t>For </a:t>
            </a:r>
            <a:r>
              <a:rPr lang="nb-NO" sz="1100" dirty="0"/>
              <a:t>eksempel har Googles store, medisinske språkmodell «Med-</a:t>
            </a:r>
            <a:r>
              <a:rPr lang="nb-NO" sz="1100" dirty="0" err="1"/>
              <a:t>PaLM</a:t>
            </a:r>
            <a:r>
              <a:rPr lang="nb-NO" sz="1100" dirty="0"/>
              <a:t> 2» blitt testet på fagkunnskap. «Med-</a:t>
            </a:r>
            <a:r>
              <a:rPr lang="nb-NO" sz="1100" dirty="0" err="1"/>
              <a:t>PaLM</a:t>
            </a:r>
            <a:r>
              <a:rPr lang="nb-NO" sz="1100" dirty="0"/>
              <a:t> 2» presterte på «ekspertnivå» med 85 % riktige svar på legeeksamen. </a:t>
            </a:r>
          </a:p>
          <a:p>
            <a:endParaRPr lang="nb-NO" sz="1100" b="0" dirty="0"/>
          </a:p>
          <a:p>
            <a:r>
              <a:rPr lang="nb-NO" sz="1100" b="0" dirty="0"/>
              <a:t>Helsemyndighetene ønsker å fremme digitalisering i </a:t>
            </a:r>
            <a:r>
              <a:rPr lang="nb-NO" sz="1100" b="0" dirty="0" smtClean="0"/>
              <a:t>helsetjenesten, og</a:t>
            </a:r>
            <a:r>
              <a:rPr lang="nb-NO" sz="1100" b="0" baseline="0" dirty="0" smtClean="0"/>
              <a:t> selv om de arbeider med å redusere rapporteringsbyrden, vil de beholde kvalitetsindikatorer som handler om digital oppfølging. </a:t>
            </a:r>
            <a:r>
              <a:rPr lang="nb-NO" sz="1100" b="0" dirty="0" smtClean="0"/>
              <a:t>Samtidig </a:t>
            </a:r>
            <a:r>
              <a:rPr lang="nb-NO" sz="1100" b="0" dirty="0"/>
              <a:t>er forvaltningen av personvern en barriere. Både klinikere og forskere påpeker dette </a:t>
            </a:r>
            <a:r>
              <a:rPr lang="nb-NO" sz="1100" b="0" dirty="0" smtClean="0"/>
              <a:t>problemet: «</a:t>
            </a:r>
            <a:r>
              <a:rPr lang="nb-NO" sz="1100" b="0" dirty="0"/>
              <a:t>Hvis vi ikke får dele kunnskap, er det god grunn til å snakke om dødelig personvern</a:t>
            </a:r>
            <a:r>
              <a:rPr lang="nb-NO" sz="1100" b="0" dirty="0" smtClean="0"/>
              <a:t>.»</a:t>
            </a:r>
            <a:endParaRPr lang="nb-NO" sz="1100" b="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27</a:t>
            </a:fld>
            <a:endParaRPr lang="nb-NO"/>
          </a:p>
        </p:txBody>
      </p:sp>
    </p:spTree>
    <p:extLst>
      <p:ext uri="{BB962C8B-B14F-4D97-AF65-F5344CB8AC3E}">
        <p14:creationId xmlns:p14="http://schemas.microsoft.com/office/powerpoint/2010/main" val="113650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178"/>
            <a:r>
              <a:rPr lang="nb-NO" sz="1100" dirty="0" smtClean="0"/>
              <a:t>Avhengighetsutfordringer </a:t>
            </a:r>
            <a:r>
              <a:rPr lang="nb-NO" sz="1100" dirty="0"/>
              <a:t>henger sammen med både psykisk og somatiske helse, men har også en bredere konsekvens for individ og samfunn, dette vet </a:t>
            </a:r>
            <a:r>
              <a:rPr lang="nb-NO" sz="1100" dirty="0" smtClean="0"/>
              <a:t>vi. </a:t>
            </a:r>
            <a:r>
              <a:rPr lang="nb-NO" sz="1100" b="1" dirty="0"/>
              <a:t>Utvikling av nye samarbeidsmodeller </a:t>
            </a:r>
            <a:r>
              <a:rPr lang="nb-NO" sz="1100" dirty="0"/>
              <a:t>er viktig for å møte problemer med rus og </a:t>
            </a:r>
            <a:r>
              <a:rPr lang="nb-NO" sz="1100" dirty="0" smtClean="0"/>
              <a:t>avhengighet.</a:t>
            </a:r>
            <a:r>
              <a:rPr lang="nb-NO" sz="1100" baseline="0" dirty="0" smtClean="0"/>
              <a:t> D</a:t>
            </a:r>
            <a:r>
              <a:rPr lang="nb-NO" sz="1100" dirty="0" smtClean="0"/>
              <a:t>ette </a:t>
            </a:r>
            <a:r>
              <a:rPr lang="nb-NO" sz="1100" dirty="0"/>
              <a:t>er komplekse problemer som treffer bredt</a:t>
            </a:r>
            <a:r>
              <a:rPr lang="nb-NO" sz="1100" dirty="0" smtClean="0"/>
              <a:t>. Trenden </a:t>
            </a:r>
            <a:r>
              <a:rPr lang="nb-NO" sz="1100" dirty="0"/>
              <a:t>blir vurdert som viktig på fremtidssamlingen, men også her er det lite beredskap og trenden havner i den strategiske blindsonen.</a:t>
            </a:r>
          </a:p>
          <a:p>
            <a:endParaRPr lang="nb-NO" sz="1100" dirty="0"/>
          </a:p>
          <a:p>
            <a:r>
              <a:rPr lang="nb-NO" sz="1100" dirty="0"/>
              <a:t>En studie fra Sverige viser eksempelvis at 90 % av jentene og 81 % av guttene hadde minst én psykiatrisk diagnose i tillegg til rusavhengigheten de søkte hjelp for. </a:t>
            </a:r>
            <a:r>
              <a:rPr lang="nb-NO" sz="1100" dirty="0" smtClean="0"/>
              <a:t>Rusproblemer </a:t>
            </a:r>
            <a:r>
              <a:rPr lang="nb-NO" sz="1100" dirty="0"/>
              <a:t>og somatisk helse er også sterkt forbundet. Forventet levealder er 15–20 år kortere med alvorlige psykiske lidelser og/eller rusmiddelproblemer sammenlignet med befolkningen </a:t>
            </a:r>
            <a:r>
              <a:rPr lang="nb-NO" sz="1100" dirty="0" smtClean="0"/>
              <a:t>ellers. </a:t>
            </a:r>
            <a:endParaRPr lang="nb-NO" sz="1100" dirty="0"/>
          </a:p>
          <a:p>
            <a:endParaRPr lang="nb-NO" sz="1100" dirty="0"/>
          </a:p>
          <a:p>
            <a:r>
              <a:rPr lang="nb-NO" sz="1100" dirty="0"/>
              <a:t>Substitusjon og legemidler får økt betydning i behandling av ulike former for rus- og </a:t>
            </a:r>
            <a:r>
              <a:rPr lang="nb-NO" sz="1100" dirty="0" smtClean="0"/>
              <a:t>avhengighetstilstander. </a:t>
            </a:r>
            <a:r>
              <a:rPr lang="nb-NO" sz="1100" dirty="0"/>
              <a:t>Slik blir det større behov for nye samarbeidsformer. </a:t>
            </a:r>
            <a:r>
              <a:rPr lang="nb-NO" sz="1100" dirty="0" smtClean="0"/>
              <a:t>De siste 12 årene har </a:t>
            </a:r>
            <a:r>
              <a:rPr lang="nb-NO" sz="1100" dirty="0"/>
              <a:t>vært en økning på 65 % </a:t>
            </a:r>
            <a:r>
              <a:rPr lang="nb-NO" sz="1100" dirty="0" smtClean="0"/>
              <a:t>i </a:t>
            </a:r>
            <a:r>
              <a:rPr lang="nb-NO" sz="1100" dirty="0"/>
              <a:t>antall pasienter i behandling for </a:t>
            </a:r>
            <a:r>
              <a:rPr lang="nb-NO" sz="1100" dirty="0" smtClean="0"/>
              <a:t>opioidavhengighet.</a:t>
            </a:r>
            <a:r>
              <a:rPr lang="nb-NO" sz="1100" baseline="0" dirty="0" smtClean="0"/>
              <a:t> </a:t>
            </a:r>
            <a:r>
              <a:rPr lang="nb-NO" sz="1100" dirty="0" smtClean="0"/>
              <a:t>Antall </a:t>
            </a:r>
            <a:r>
              <a:rPr lang="nb-NO" sz="1100" dirty="0"/>
              <a:t>personer med </a:t>
            </a:r>
            <a:r>
              <a:rPr lang="nb-NO" sz="1100" dirty="0" err="1"/>
              <a:t>cannabionoider</a:t>
            </a:r>
            <a:r>
              <a:rPr lang="nb-NO" sz="1100" dirty="0"/>
              <a:t> på resept i Norge, eksempelvis for smertelindring, har økt 300 </a:t>
            </a:r>
            <a:r>
              <a:rPr lang="nb-NO" sz="1100" dirty="0" smtClean="0"/>
              <a:t>%.</a:t>
            </a:r>
            <a:r>
              <a:rPr lang="nb-NO" sz="1100" baseline="0" dirty="0" smtClean="0"/>
              <a:t> Det er nå</a:t>
            </a:r>
            <a:r>
              <a:rPr lang="nb-NO" sz="1100" dirty="0" smtClean="0"/>
              <a:t> </a:t>
            </a:r>
            <a:r>
              <a:rPr lang="nb-NO" sz="1100" dirty="0"/>
              <a:t>941 </a:t>
            </a:r>
            <a:r>
              <a:rPr lang="nb-NO" sz="1100" dirty="0" smtClean="0"/>
              <a:t>pasienter</a:t>
            </a:r>
            <a:r>
              <a:rPr lang="nb-NO" sz="1100" baseline="0" dirty="0" smtClean="0"/>
              <a:t> som får det. </a:t>
            </a:r>
            <a:r>
              <a:rPr lang="nb-NO" sz="1100" dirty="0" smtClean="0"/>
              <a:t>Det </a:t>
            </a:r>
            <a:r>
              <a:rPr lang="nb-NO" sz="1100" dirty="0"/>
              <a:t>er også høy interesse for, og lovende resultater fra, studier i bruk av psykedeliske stoffer til behandling ved psykisk sykdom. </a:t>
            </a:r>
          </a:p>
          <a:p>
            <a:endParaRPr lang="nb-NO" sz="1100" dirty="0"/>
          </a:p>
          <a:p>
            <a:r>
              <a:rPr lang="nb-NO" sz="1100" dirty="0"/>
              <a:t>Rusproblemer har en betydelig samfunnskonsekvens. 70 % av de samfunnsmessige kostnadene av alkoholbruk er knyttet til arbeidslivet. </a:t>
            </a:r>
            <a:endParaRPr lang="nb-NO" sz="1100" dirty="0" smtClean="0"/>
          </a:p>
          <a:p>
            <a:r>
              <a:rPr lang="nb-NO" sz="1100" dirty="0" smtClean="0"/>
              <a:t>Andel i jobb siste år blant de som får behandling for skadelig bruk/avhengighet i 2022 er 44 % blant alkoholbrukere og 25 % blant brukere av andre rusmidler. </a:t>
            </a:r>
            <a:endParaRPr lang="nb-NO" sz="1100" dirty="0"/>
          </a:p>
          <a:p>
            <a:endParaRPr lang="nb-NO" sz="1100" dirty="0" smtClean="0"/>
          </a:p>
          <a:p>
            <a:r>
              <a:rPr lang="nb-NO" sz="1100" dirty="0" smtClean="0"/>
              <a:t>Det </a:t>
            </a:r>
            <a:r>
              <a:rPr lang="nb-NO" sz="1100" dirty="0"/>
              <a:t>er stor variasjon i organisering av </a:t>
            </a:r>
            <a:r>
              <a:rPr lang="nb-NO" sz="1100" dirty="0" smtClean="0"/>
              <a:t>TSB</a:t>
            </a:r>
            <a:r>
              <a:rPr lang="nb-NO" sz="1100" baseline="0" dirty="0" smtClean="0"/>
              <a:t>. </a:t>
            </a:r>
            <a:r>
              <a:rPr lang="nb-NO" sz="1100" dirty="0" smtClean="0"/>
              <a:t>Selv </a:t>
            </a:r>
            <a:r>
              <a:rPr lang="nb-NO" sz="1100" dirty="0"/>
              <a:t>der TSB og psykisk helsevern er samorganisert i </a:t>
            </a:r>
            <a:r>
              <a:rPr lang="nb-NO" sz="1100" dirty="0" smtClean="0"/>
              <a:t>DPS, </a:t>
            </a:r>
            <a:r>
              <a:rPr lang="nb-NO" sz="1100" dirty="0"/>
              <a:t>er det fortsatt variasjon i samarbeidet rundt den enkelte pasient. </a:t>
            </a:r>
            <a:r>
              <a:rPr lang="nb-NO" sz="1100" dirty="0" smtClean="0"/>
              <a:t>Eksempelvis </a:t>
            </a:r>
            <a:r>
              <a:rPr lang="nb-NO" sz="1100" dirty="0"/>
              <a:t>er det ulik andel LAR-pasienter som får behandling for psykiske lidelser: 7 % i Helgelandssykehuset og 25 % i Finnmarkssykehuset. </a:t>
            </a:r>
          </a:p>
          <a:p>
            <a:endParaRPr lang="nb-NO" sz="1100" dirty="0"/>
          </a:p>
          <a:p>
            <a:r>
              <a:rPr lang="nb-NO" sz="1100" dirty="0"/>
              <a:t>Primærhelseteam testes for tjenester innen rus, men evaluering viser at somatisk helseoppfølging av rusavhengige ikke er tilstrekkelig prioritert. </a:t>
            </a:r>
            <a:endParaRPr lang="nb-NO" sz="1100" dirty="0" smtClean="0"/>
          </a:p>
          <a:p>
            <a:r>
              <a:rPr lang="nb-NO" sz="1100" dirty="0" smtClean="0"/>
              <a:t>Test </a:t>
            </a:r>
            <a:r>
              <a:rPr lang="nb-NO" sz="1100" dirty="0"/>
              <a:t>av nye samhandlingsmodeller har gode resultater i psykisk </a:t>
            </a:r>
            <a:r>
              <a:rPr lang="nb-NO" sz="1100" dirty="0" smtClean="0"/>
              <a:t>helsevern,</a:t>
            </a:r>
            <a:r>
              <a:rPr lang="nb-NO" sz="1100" baseline="0" dirty="0" smtClean="0"/>
              <a:t> som </a:t>
            </a:r>
            <a:r>
              <a:rPr lang="nb-NO" sz="1100" dirty="0" smtClean="0"/>
              <a:t>FACT. Det gir</a:t>
            </a:r>
            <a:r>
              <a:rPr lang="nb-NO" sz="1100" baseline="0" dirty="0" smtClean="0"/>
              <a:t> </a:t>
            </a:r>
            <a:r>
              <a:rPr lang="nb-NO" sz="1100" dirty="0" smtClean="0"/>
              <a:t>om </a:t>
            </a:r>
            <a:r>
              <a:rPr lang="nb-NO" sz="1100" dirty="0"/>
              <a:t>lag 30 % reduksjon i oppholdsdøgn og 40 % reduksjon i oppholdsdøgn med tvang. </a:t>
            </a:r>
            <a:r>
              <a:rPr lang="nb-NO" sz="1100" dirty="0" smtClean="0"/>
              <a:t>Det pågår også forsøk i TSB,</a:t>
            </a:r>
            <a:r>
              <a:rPr lang="nb-NO" sz="1100" baseline="0" dirty="0" smtClean="0"/>
              <a:t> for eksempel </a:t>
            </a:r>
            <a:r>
              <a:rPr lang="nb-NO" sz="1100" dirty="0" smtClean="0"/>
              <a:t>RusFACT. </a:t>
            </a:r>
            <a:endParaRPr lang="nb-NO" sz="1100" dirty="0"/>
          </a:p>
          <a:p>
            <a:endParaRPr lang="nb-NO" sz="1100" dirty="0"/>
          </a:p>
          <a:p>
            <a:pPr defTabSz="909880">
              <a:defRPr/>
            </a:pPr>
            <a:r>
              <a:rPr lang="nb-NO" sz="1100" dirty="0"/>
              <a:t>Andel i jobb siste år blant de som får behandling for skadelig bruk/avhengighet </a:t>
            </a:r>
            <a:r>
              <a:rPr lang="nb-NO" sz="1100" dirty="0" smtClean="0"/>
              <a:t>er som</a:t>
            </a:r>
            <a:r>
              <a:rPr lang="nb-NO" sz="1100" baseline="0" dirty="0" smtClean="0"/>
              <a:t> sagt lav. </a:t>
            </a:r>
            <a:r>
              <a:rPr lang="nb-NO" sz="1100" dirty="0" smtClean="0"/>
              <a:t>Modeller </a:t>
            </a:r>
            <a:r>
              <a:rPr lang="nb-NO" sz="1100" dirty="0"/>
              <a:t>med økt samhandling kan vise til positive resultater. </a:t>
            </a:r>
            <a:r>
              <a:rPr lang="nb-NO" sz="1100" dirty="0" smtClean="0"/>
              <a:t>Studier </a:t>
            </a:r>
            <a:r>
              <a:rPr lang="nb-NO" sz="1100" dirty="0"/>
              <a:t>internasjonalt viser at forebygging er mest </a:t>
            </a:r>
            <a:r>
              <a:rPr lang="nb-NO" sz="1100" dirty="0" smtClean="0"/>
              <a:t>effektivt </a:t>
            </a:r>
            <a:r>
              <a:rPr lang="nb-NO" sz="1100" dirty="0"/>
              <a:t>tidlig i ungdomsårene. Spenningssøkende ungdom som deltar i organiserte fritidsaktiviteter, har redusert risiko for å få rusproblemer. Det er inspirerende å lese om erfaringer fra </a:t>
            </a:r>
            <a:r>
              <a:rPr lang="nb-NO" sz="1100" dirty="0" smtClean="0"/>
              <a:t>bl.a. Island,</a:t>
            </a:r>
            <a:r>
              <a:rPr lang="nb-NO" sz="1100" baseline="0" dirty="0" smtClean="0"/>
              <a:t> h</a:t>
            </a:r>
            <a:r>
              <a:rPr lang="nb-NO" sz="1100" dirty="0" smtClean="0"/>
              <a:t>vor </a:t>
            </a:r>
            <a:r>
              <a:rPr lang="nb-NO" sz="1100" dirty="0"/>
              <a:t>det var en nedgang i bruk av alkohol med 42 % og cannabis med 17 %, ved å engasjere ungdom i fritidsaktiviteter. </a:t>
            </a:r>
            <a:endParaRPr lang="nb-NO" sz="1100" dirty="0" smtClean="0"/>
          </a:p>
          <a:p>
            <a:endParaRPr lang="en-GB" sz="1100" dirty="0"/>
          </a:p>
        </p:txBody>
      </p:sp>
      <p:sp>
        <p:nvSpPr>
          <p:cNvPr id="4" name="Plassholder for lysbildenummer 3"/>
          <p:cNvSpPr>
            <a:spLocks noGrp="1"/>
          </p:cNvSpPr>
          <p:nvPr>
            <p:ph type="sldNum" sz="quarter" idx="5"/>
          </p:nvPr>
        </p:nvSpPr>
        <p:spPr/>
        <p:txBody>
          <a:bodyPr/>
          <a:lstStyle/>
          <a:p>
            <a:fld id="{98F4B915-5B9E-4230-BE70-4979163C9F53}" type="slidenum">
              <a:rPr lang="nb-NO" smtClean="0"/>
              <a:t>28</a:t>
            </a:fld>
            <a:endParaRPr lang="nb-NO"/>
          </a:p>
        </p:txBody>
      </p:sp>
    </p:spTree>
    <p:extLst>
      <p:ext uri="{BB962C8B-B14F-4D97-AF65-F5344CB8AC3E}">
        <p14:creationId xmlns:p14="http://schemas.microsoft.com/office/powerpoint/2010/main" val="132900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Reflekter med utgangspunkt i disse spørsmålene:</a:t>
            </a:r>
            <a:r>
              <a:rPr lang="nb-NO" sz="1100" baseline="0" dirty="0" smtClean="0"/>
              <a:t> </a:t>
            </a:r>
            <a:r>
              <a:rPr lang="nb-NO" sz="1100" dirty="0" smtClean="0"/>
              <a:t> </a:t>
            </a:r>
          </a:p>
          <a:p>
            <a:pPr marL="228600" lvl="0" indent="-228600">
              <a:buFont typeface="+mj-lt"/>
              <a:buAutoNum type="arabicPeriod"/>
            </a:pPr>
            <a:r>
              <a:rPr lang="nb-NO" sz="1100" dirty="0" smtClean="0"/>
              <a:t>Hvordan kan digitale muligheter best utnyttes?</a:t>
            </a:r>
            <a:r>
              <a:rPr lang="nb-NO" sz="1100" baseline="0" dirty="0" smtClean="0"/>
              <a:t> </a:t>
            </a:r>
            <a:br>
              <a:rPr lang="nb-NO" sz="1100" baseline="0" dirty="0" smtClean="0"/>
            </a:br>
            <a:r>
              <a:rPr lang="nb-NO" sz="1100" dirty="0" smtClean="0"/>
              <a:t>Hvilke kompetanser bør utvikles og hvilke prosesser bør endres, for å realisere gevinster fra digitalisering og samtidig unngå fallgruvene?</a:t>
            </a:r>
          </a:p>
          <a:p>
            <a:pPr marL="228600" lvl="0" indent="-228600">
              <a:buFont typeface="+mj-lt"/>
              <a:buAutoNum type="arabicPeriod"/>
            </a:pPr>
            <a:r>
              <a:rPr lang="nb-NO" sz="1100" dirty="0" smtClean="0"/>
              <a:t>Hvordan best samhandle på tvers av etablerte områder knyttet til rus og avhengighet, psykisk helse og somatikk? </a:t>
            </a:r>
          </a:p>
          <a:p>
            <a:pPr marL="0" indent="0">
              <a:buFont typeface="+mj-lt"/>
              <a:buNone/>
            </a:pPr>
            <a:endParaRPr lang="nb-NO" sz="1100" dirty="0" smtClean="0"/>
          </a:p>
          <a:p>
            <a:pPr marL="0" indent="0">
              <a:buFont typeface="+mj-lt"/>
              <a:buNone/>
            </a:pPr>
            <a:r>
              <a:rPr lang="nb-NO" sz="1100" dirty="0" smtClean="0"/>
              <a:t>Reflekter sammen</a:t>
            </a:r>
            <a:r>
              <a:rPr lang="nb-NO" sz="1100" baseline="0" dirty="0" smtClean="0"/>
              <a:t> i grupper i 15 minutter.</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29</a:t>
            </a:fld>
            <a:endParaRPr lang="nb-NO"/>
          </a:p>
        </p:txBody>
      </p:sp>
    </p:spTree>
    <p:extLst>
      <p:ext uri="{BB962C8B-B14F-4D97-AF65-F5344CB8AC3E}">
        <p14:creationId xmlns:p14="http://schemas.microsoft.com/office/powerpoint/2010/main" val="158283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600" baseline="0" dirty="0" smtClean="0"/>
              <a:t>Nasjonal kompetansetjeneste TSB har i samarbeid med InFuture (InFuture er et rådgivingsmiljø innen fremtidsstudier, strategi, innovasjon og datadrevet analyse) laget en fremtidsstudie. Denne er et viktig bidrag til at vi løfter blikket. </a:t>
            </a:r>
          </a:p>
          <a:p>
            <a:pPr marL="0" indent="0">
              <a:buFont typeface="Arial" panose="020B0604020202020204" pitchFamily="34" charset="0"/>
              <a:buNone/>
            </a:pPr>
            <a:endParaRPr lang="nb-NO" sz="1600" baseline="0" dirty="0" smtClean="0"/>
          </a:p>
          <a:p>
            <a:pPr marL="0" indent="0">
              <a:buFont typeface="Arial" panose="020B0604020202020204" pitchFamily="34" charset="0"/>
              <a:buNone/>
            </a:pPr>
            <a:r>
              <a:rPr lang="nb-NO" sz="1600" baseline="0" dirty="0" smtClean="0"/>
              <a:t>Studien utfordrer ledere til å stille seg spørsmålet: Bruker vi tid på de </a:t>
            </a:r>
            <a:r>
              <a:rPr lang="nb-NO" sz="1600" i="1" baseline="0" dirty="0" smtClean="0"/>
              <a:t>riktige tingene</a:t>
            </a:r>
            <a:r>
              <a:rPr lang="nb-NO" sz="1600" baseline="0" dirty="0" smtClean="0"/>
              <a:t>, fremfor å bare </a:t>
            </a:r>
            <a:r>
              <a:rPr lang="nb-NO" sz="1600" i="1" baseline="0" dirty="0" smtClean="0"/>
              <a:t>gjøre ting riktig</a:t>
            </a:r>
            <a:r>
              <a:rPr lang="nb-NO" sz="1600" baseline="0" dirty="0" smtClean="0"/>
              <a:t>?</a:t>
            </a:r>
            <a:r>
              <a:rPr lang="nb-NO" sz="1600" dirty="0" smtClean="0"/>
              <a:t> </a:t>
            </a:r>
          </a:p>
          <a:p>
            <a:pPr marL="0" indent="0">
              <a:buFont typeface="Arial" panose="020B0604020202020204" pitchFamily="34" charset="0"/>
              <a:buNone/>
            </a:pPr>
            <a:r>
              <a:rPr lang="nb-NO" sz="1600" baseline="0" dirty="0" smtClean="0"/>
              <a:t>Men fremtidens rus- og avhengighetsbehandling berører ikke bare ledere. Også fagfolk, brukere og pårørende må være med på å forme fremtidens løsninger – dette er for viktig til å overlate til ledere alene. Fremtidens vedtas ikke, den skapes – og fremtiden starter allerede </a:t>
            </a:r>
            <a:r>
              <a:rPr lang="nb-NO" sz="1600" i="1" baseline="0" dirty="0" smtClean="0"/>
              <a:t>nå</a:t>
            </a:r>
            <a:r>
              <a:rPr lang="nb-NO" sz="1600" baseline="0" dirty="0" smtClean="0"/>
              <a:t>. </a:t>
            </a:r>
          </a:p>
          <a:p>
            <a:pPr marL="0" indent="0">
              <a:buFont typeface="Arial" panose="020B0604020202020204" pitchFamily="34" charset="0"/>
              <a:buNone/>
            </a:pPr>
            <a:endParaRPr lang="nb-NO" sz="1600" baseline="0" dirty="0" smtClean="0"/>
          </a:p>
          <a:p>
            <a:pPr marL="0" indent="0">
              <a:buFont typeface="Arial" panose="020B0604020202020204" pitchFamily="34" charset="0"/>
              <a:buNone/>
            </a:pPr>
            <a:r>
              <a:rPr lang="nb-NO" sz="1600" baseline="0" dirty="0" smtClean="0"/>
              <a:t>Bruk ett minutt på å tenke hver for dere: </a:t>
            </a:r>
          </a:p>
          <a:p>
            <a:pPr marL="342900" indent="-342900">
              <a:buFont typeface="+mj-lt"/>
              <a:buAutoNum type="arabicPeriod"/>
            </a:pPr>
            <a:r>
              <a:rPr lang="nb-NO" sz="1600" baseline="0" dirty="0" smtClean="0"/>
              <a:t>Hvordan kan vi i fremtiden hjelpe flest mulig, best mulig, når de trenger det? </a:t>
            </a:r>
          </a:p>
          <a:p>
            <a:pPr marL="342900" indent="-342900">
              <a:buFont typeface="+mj-lt"/>
              <a:buAutoNum type="arabicPeriod"/>
            </a:pPr>
            <a:r>
              <a:rPr lang="nb-NO" sz="1600" baseline="0" dirty="0" smtClean="0"/>
              <a:t>Hva tror vi er den viktigste forskjellen i 2035 i forhold til i dag? </a:t>
            </a:r>
          </a:p>
          <a:p>
            <a:pPr marL="0" indent="0">
              <a:buFont typeface="+mj-lt"/>
              <a:buNone/>
            </a:pPr>
            <a:endParaRPr lang="nb-NO" sz="1600" baseline="0" dirty="0" smtClean="0"/>
          </a:p>
          <a:p>
            <a:pPr marL="0" indent="0">
              <a:buFont typeface="+mj-lt"/>
              <a:buNone/>
            </a:pPr>
            <a:r>
              <a:rPr lang="nb-NO" sz="1600" baseline="0" dirty="0" smtClean="0"/>
              <a:t>Så deler du refleksjonene dine med den som sitter ved siden av deg.  </a:t>
            </a:r>
          </a:p>
          <a:p>
            <a:endParaRPr lang="nb-NO" dirty="0"/>
          </a:p>
        </p:txBody>
      </p:sp>
      <p:sp>
        <p:nvSpPr>
          <p:cNvPr id="4" name="Plassholder for lysbildenummer 3"/>
          <p:cNvSpPr>
            <a:spLocks noGrp="1"/>
          </p:cNvSpPr>
          <p:nvPr>
            <p:ph type="sldNum" sz="quarter" idx="10"/>
          </p:nvPr>
        </p:nvSpPr>
        <p:spPr/>
        <p:txBody>
          <a:bodyPr/>
          <a:lstStyle/>
          <a:p>
            <a:fld id="{CFFF9009-E674-40D0-B349-5238D12545C8}" type="slidenum">
              <a:rPr lang="nb-NO" smtClean="0"/>
              <a:t>3</a:t>
            </a:fld>
            <a:endParaRPr lang="nb-NO"/>
          </a:p>
        </p:txBody>
      </p:sp>
    </p:spTree>
    <p:extLst>
      <p:ext uri="{BB962C8B-B14F-4D97-AF65-F5344CB8AC3E}">
        <p14:creationId xmlns:p14="http://schemas.microsoft.com/office/powerpoint/2010/main" val="306498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FFF9009-E674-40D0-B349-5238D12545C8}" type="slidenum">
              <a:rPr lang="nb-NO" smtClean="0"/>
              <a:t>30</a:t>
            </a:fld>
            <a:endParaRPr lang="nb-NO"/>
          </a:p>
        </p:txBody>
      </p:sp>
    </p:spTree>
    <p:extLst>
      <p:ext uri="{BB962C8B-B14F-4D97-AF65-F5344CB8AC3E}">
        <p14:creationId xmlns:p14="http://schemas.microsoft.com/office/powerpoint/2010/main" val="214094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Hvordan skal vi møte fremtiden? Det vanskelige er ikke de nye ideene, men å slippe fri fra de gamle.</a:t>
            </a:r>
          </a:p>
          <a:p>
            <a:pPr marL="0" indent="0">
              <a:buNone/>
            </a:pPr>
            <a:endParaRPr lang="nb-NO" sz="1100" dirty="0" smtClean="0"/>
          </a:p>
          <a:p>
            <a:pPr marL="0" indent="0">
              <a:buNone/>
            </a:pPr>
            <a:r>
              <a:rPr lang="nb-NO" sz="1100" dirty="0" smtClean="0"/>
              <a:t>Det er ikke helt sant at man ikke kan spå</a:t>
            </a:r>
            <a:r>
              <a:rPr lang="nb-NO" sz="1100" baseline="0" dirty="0" smtClean="0"/>
              <a:t> fremtiden.</a:t>
            </a:r>
            <a:r>
              <a:rPr lang="nb-NO" sz="1100" dirty="0" smtClean="0"/>
              <a:t> Vi vet at fremtiden i mange tilfeller er forutsigbar,</a:t>
            </a:r>
            <a:r>
              <a:rPr lang="nb-NO" sz="1100" baseline="0" dirty="0" smtClean="0"/>
              <a:t> fordi m</a:t>
            </a:r>
            <a:r>
              <a:rPr lang="nb-NO" sz="1100" dirty="0" smtClean="0"/>
              <a:t>an kan kjenne</a:t>
            </a:r>
            <a:r>
              <a:rPr lang="nb-NO" sz="1100" baseline="0" dirty="0" smtClean="0"/>
              <a:t> mønstre som forteller oss noe om retningen.</a:t>
            </a:r>
            <a:r>
              <a:rPr lang="nb-NO" sz="1100" dirty="0" smtClean="0"/>
              <a:t> Det er bare at vi ikke alltid er så interessert i å lytte. </a:t>
            </a:r>
          </a:p>
          <a:p>
            <a:pPr marL="0" indent="0">
              <a:buNone/>
            </a:pPr>
            <a:endParaRPr lang="nb-NO" sz="1100" dirty="0" smtClean="0"/>
          </a:p>
          <a:p>
            <a:r>
              <a:rPr lang="nb-NO" sz="1100" b="0" i="0" kern="1200" dirty="0" smtClean="0">
                <a:solidFill>
                  <a:schemeClr val="tx1"/>
                </a:solidFill>
                <a:effectLst/>
                <a:latin typeface="+mn-lt"/>
                <a:ea typeface="+mn-ea"/>
                <a:cs typeface="+mn-cs"/>
              </a:rPr>
              <a:t>Det å bli </a:t>
            </a:r>
            <a:r>
              <a:rPr lang="nb-NO" sz="1100" b="0" i="1" kern="1200" dirty="0" smtClean="0">
                <a:solidFill>
                  <a:schemeClr val="tx1"/>
                </a:solidFill>
                <a:effectLst/>
                <a:latin typeface="+mn-lt"/>
                <a:ea typeface="+mn-ea"/>
                <a:cs typeface="+mn-cs"/>
              </a:rPr>
              <a:t>tatt på sengen av fremtiden </a:t>
            </a:r>
            <a:r>
              <a:rPr lang="nb-NO" sz="1100" b="0" i="0" kern="1200" dirty="0" smtClean="0">
                <a:solidFill>
                  <a:schemeClr val="tx1"/>
                </a:solidFill>
                <a:effectLst/>
                <a:latin typeface="+mn-lt"/>
                <a:ea typeface="+mn-ea"/>
                <a:cs typeface="+mn-cs"/>
              </a:rPr>
              <a:t>betyr at man har vært gjennom tre faser. Først ignorerer man det. Så fornekter man det, og til slutt har man bråhast. </a:t>
            </a:r>
          </a:p>
          <a:p>
            <a:pPr marL="0" indent="0">
              <a:buNone/>
            </a:pPr>
            <a:endParaRPr lang="nb-NO" sz="1100" dirty="0" smtClean="0"/>
          </a:p>
          <a:p>
            <a:pPr marL="0" indent="0">
              <a:buNone/>
            </a:pPr>
            <a:r>
              <a:rPr lang="nb-NO" sz="1100" dirty="0" smtClean="0"/>
              <a:t>Derfor bør vi bruke </a:t>
            </a:r>
            <a:r>
              <a:rPr lang="nb-NO" sz="1100" b="1" dirty="0" smtClean="0"/>
              <a:t>kvalitetstid</a:t>
            </a:r>
            <a:r>
              <a:rPr lang="nb-NO" sz="1100" dirty="0" smtClean="0"/>
              <a:t> på å forstå fremtiden. Dette er en erkjennelse i mange systemer. EU-kommisjonen har eksempelvis innført strategisk fremsyn i alle vesentlige prosesser. OECD anbefaler det samme.</a:t>
            </a:r>
          </a:p>
          <a:p>
            <a:endParaRPr lang="nb-NO" sz="1100" dirty="0" smtClean="0"/>
          </a:p>
          <a:p>
            <a:endParaRPr lang="nb-NO" sz="1100" dirty="0" smtClean="0"/>
          </a:p>
          <a:p>
            <a:endParaRPr lang="nb-NO" sz="1100"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4</a:t>
            </a:fld>
            <a:endParaRPr lang="nb-NO"/>
          </a:p>
        </p:txBody>
      </p:sp>
    </p:spTree>
    <p:extLst>
      <p:ext uri="{BB962C8B-B14F-4D97-AF65-F5344CB8AC3E}">
        <p14:creationId xmlns:p14="http://schemas.microsoft.com/office/powerpoint/2010/main" val="352741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Vi skal se på</a:t>
            </a:r>
            <a:r>
              <a:rPr lang="nb-NO" sz="1100" baseline="0" dirty="0" smtClean="0"/>
              <a:t> </a:t>
            </a:r>
            <a:r>
              <a:rPr lang="nb-NO" sz="1100" dirty="0" smtClean="0"/>
              <a:t>to eksempler hvor man håndterte tenkningen om fremtiden svært forskjellig. </a:t>
            </a:r>
          </a:p>
          <a:p>
            <a:endParaRPr lang="nb-NO" sz="1100" dirty="0" smtClean="0"/>
          </a:p>
          <a:p>
            <a:r>
              <a:rPr lang="nb-NO" sz="1100" dirty="0" smtClean="0"/>
              <a:t>Koronapandemien er et nærliggende eksempel. Flere forutså pandemien:</a:t>
            </a:r>
            <a:r>
              <a:rPr lang="nb-NO" sz="1100" baseline="0" dirty="0" smtClean="0"/>
              <a:t> </a:t>
            </a:r>
          </a:p>
          <a:p>
            <a:pPr marL="171450" indent="-171450">
              <a:buFont typeface="Arial" panose="020B0604020202020204" pitchFamily="34" charset="0"/>
              <a:buChar char="•"/>
            </a:pPr>
            <a:r>
              <a:rPr lang="nb-NO" sz="1100" dirty="0" smtClean="0"/>
              <a:t>WHO</a:t>
            </a:r>
          </a:p>
          <a:p>
            <a:pPr marL="171450" indent="-171450">
              <a:buFont typeface="Arial" panose="020B0604020202020204" pitchFamily="34" charset="0"/>
              <a:buChar char="•"/>
            </a:pPr>
            <a:r>
              <a:rPr lang="nb-NO" sz="1100" dirty="0" smtClean="0"/>
              <a:t>direktoratet for samfunnsberedskap</a:t>
            </a:r>
          </a:p>
          <a:p>
            <a:pPr marL="171450" indent="-171450">
              <a:buFont typeface="Arial" panose="020B0604020202020204" pitchFamily="34" charset="0"/>
              <a:buChar char="•"/>
            </a:pPr>
            <a:r>
              <a:rPr lang="nb-NO" sz="1100" dirty="0" err="1" smtClean="0"/>
              <a:t>Netflix</a:t>
            </a:r>
            <a:r>
              <a:rPr lang="nb-NO" sz="1100" dirty="0" smtClean="0"/>
              <a:t> har laget flere filmer hvor tema</a:t>
            </a:r>
            <a:r>
              <a:rPr lang="nb-NO" sz="1100" baseline="0" dirty="0" smtClean="0"/>
              <a:t> er </a:t>
            </a:r>
            <a:r>
              <a:rPr lang="nb-NO" sz="1100" dirty="0" smtClean="0"/>
              <a:t>pandemi…</a:t>
            </a:r>
          </a:p>
          <a:p>
            <a:pPr marL="0" indent="0">
              <a:buFontTx/>
              <a:buNone/>
            </a:pPr>
            <a:endParaRPr lang="nb-NO" sz="1100" dirty="0" smtClean="0"/>
          </a:p>
          <a:p>
            <a:pPr marL="0" indent="0">
              <a:buFontTx/>
              <a:buNone/>
            </a:pPr>
            <a:r>
              <a:rPr lang="nb-NO" sz="1100" dirty="0" smtClean="0"/>
              <a:t>Men vi lyttet ikke, likevel. Etter jul 2020 kom det stadig flere signaler om at noe var i gjerde, men likevel kom 12. mars 2020 svært overraskende for de fleste av oss. Norge stengte ned.</a:t>
            </a:r>
            <a:r>
              <a:rPr lang="nb-NO" sz="1100" baseline="0" dirty="0" smtClean="0"/>
              <a:t> V</a:t>
            </a:r>
            <a:r>
              <a:rPr lang="nb-NO" sz="1100" dirty="0" smtClean="0"/>
              <a:t>i ble tvunget til å lytte og vi hadde definitivt bråhast!</a:t>
            </a:r>
            <a:r>
              <a:rPr lang="nb-NO" sz="1100" baseline="0" dirty="0" smtClean="0"/>
              <a:t> </a:t>
            </a:r>
            <a:endParaRPr lang="nb-NO" sz="1100" dirty="0" smtClean="0"/>
          </a:p>
          <a:p>
            <a:endParaRPr lang="nb-NO" sz="1100" dirty="0"/>
          </a:p>
        </p:txBody>
      </p:sp>
      <p:sp>
        <p:nvSpPr>
          <p:cNvPr id="4" name="Plassholder for lysbildenummer 3"/>
          <p:cNvSpPr>
            <a:spLocks noGrp="1"/>
          </p:cNvSpPr>
          <p:nvPr>
            <p:ph type="sldNum" sz="quarter" idx="10"/>
          </p:nvPr>
        </p:nvSpPr>
        <p:spPr/>
        <p:txBody>
          <a:bodyPr/>
          <a:lstStyle/>
          <a:p>
            <a:fld id="{A4596D21-97C3-458F-B1A2-945762865B49}" type="slidenum">
              <a:rPr lang="nb-NO" smtClean="0"/>
              <a:t>5</a:t>
            </a:fld>
            <a:endParaRPr lang="nb-NO"/>
          </a:p>
        </p:txBody>
      </p:sp>
    </p:spTree>
    <p:extLst>
      <p:ext uri="{BB962C8B-B14F-4D97-AF65-F5344CB8AC3E}">
        <p14:creationId xmlns:p14="http://schemas.microsoft.com/office/powerpoint/2010/main" val="72824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Så</a:t>
            </a:r>
            <a:r>
              <a:rPr lang="nb-NO" sz="1200" baseline="0" dirty="0" smtClean="0"/>
              <a:t> til et</a:t>
            </a:r>
            <a:r>
              <a:rPr lang="nb-NO" sz="1200" dirty="0" smtClean="0"/>
              <a:t> eksempel på det motsatte:</a:t>
            </a:r>
            <a:r>
              <a:rPr lang="nb-NO" sz="1200" baseline="0" dirty="0" smtClean="0"/>
              <a:t> U</a:t>
            </a:r>
            <a:r>
              <a:rPr lang="nb-NO" sz="1200" dirty="0" smtClean="0"/>
              <a:t>tviklingen i finanssektoren,</a:t>
            </a:r>
            <a:r>
              <a:rPr lang="nb-NO" sz="1200" baseline="0" dirty="0" smtClean="0"/>
              <a:t> </a:t>
            </a:r>
            <a:r>
              <a:rPr lang="nb-NO" sz="1200" b="0" dirty="0" smtClean="0"/>
              <a:t>et eksempel på brukerdrevet innovasjon. </a:t>
            </a:r>
          </a:p>
          <a:p>
            <a:r>
              <a:rPr lang="nb-NO" sz="1200" b="0" dirty="0" smtClean="0"/>
              <a:t>I bankene var de ekstremt opptatt av å forstå kundene sine. Det har ført til at vi i dag er våre egne banksjefer. Innen finanssektoren har det skjedd en digital revolusjon. Som et resultat,</a:t>
            </a:r>
            <a:r>
              <a:rPr lang="nb-NO" sz="1200" b="0" baseline="0" dirty="0" smtClean="0"/>
              <a:t> har vi som </a:t>
            </a:r>
            <a:r>
              <a:rPr lang="nb-NO" sz="1200" b="0" dirty="0" smtClean="0"/>
              <a:t>bankkunder </a:t>
            </a:r>
            <a:r>
              <a:rPr lang="nb-NO" sz="1200" dirty="0" smtClean="0"/>
              <a:t>blitt selvbetjente – og</a:t>
            </a:r>
            <a:r>
              <a:rPr lang="nb-NO" sz="1200" baseline="0" dirty="0" smtClean="0"/>
              <a:t> vi er mer fornøyd, har mer kunnskap og større engasjement for personlig økonomi som følge av det. </a:t>
            </a:r>
          </a:p>
          <a:p>
            <a:endParaRPr lang="nb-NO" sz="1200" dirty="0" smtClean="0"/>
          </a:p>
          <a:p>
            <a:r>
              <a:rPr lang="nb-NO" sz="1200" dirty="0" smtClean="0"/>
              <a:t>Kanskje kan vi i helse lære noe av finanssektoren?</a:t>
            </a:r>
          </a:p>
          <a:p>
            <a:endParaRPr lang="nb-NO" dirty="0"/>
          </a:p>
        </p:txBody>
      </p:sp>
      <p:sp>
        <p:nvSpPr>
          <p:cNvPr id="4" name="Plassholder for lysbildenummer 3"/>
          <p:cNvSpPr>
            <a:spLocks noGrp="1"/>
          </p:cNvSpPr>
          <p:nvPr>
            <p:ph type="sldNum" sz="quarter" idx="5"/>
          </p:nvPr>
        </p:nvSpPr>
        <p:spPr/>
        <p:txBody>
          <a:bodyPr/>
          <a:lstStyle/>
          <a:p>
            <a:fld id="{A4596D21-97C3-458F-B1A2-945762865B49}" type="slidenum">
              <a:rPr lang="nb-NO" smtClean="0"/>
              <a:t>6</a:t>
            </a:fld>
            <a:endParaRPr lang="nb-NO"/>
          </a:p>
        </p:txBody>
      </p:sp>
    </p:spTree>
    <p:extLst>
      <p:ext uri="{BB962C8B-B14F-4D97-AF65-F5344CB8AC3E}">
        <p14:creationId xmlns:p14="http://schemas.microsoft.com/office/powerpoint/2010/main" val="120675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dirty="0" smtClean="0"/>
              <a:t>Å se verdien for pasientene er kanskje den aller viktigste driveren når vi skal endre og utvikle tjenestene.</a:t>
            </a:r>
          </a:p>
          <a:p>
            <a:pPr marL="0" indent="0">
              <a:buNone/>
            </a:pPr>
            <a:r>
              <a:rPr lang="nb-NO" sz="1100" b="1" dirty="0" smtClean="0"/>
              <a:t>Kundeverdi er mantraet </a:t>
            </a:r>
            <a:r>
              <a:rPr lang="nb-NO" sz="1100" b="0" dirty="0" smtClean="0"/>
              <a:t>når</a:t>
            </a:r>
            <a:r>
              <a:rPr lang="nb-NO" sz="1100" dirty="0" smtClean="0"/>
              <a:t> bankene endrer seg. På samme måte bør vi stille oss spørsmålet: Hva er det viktigste for mennesker som har rus- og avhengighetsutfordringer? Hva er </a:t>
            </a:r>
            <a:r>
              <a:rPr lang="nb-NO" sz="1100" b="0" dirty="0" smtClean="0"/>
              <a:t>de opptatt </a:t>
            </a:r>
            <a:r>
              <a:rPr lang="nb-NO" sz="1100" dirty="0" smtClean="0"/>
              <a:t>av? </a:t>
            </a:r>
          </a:p>
          <a:p>
            <a:pPr marL="0" indent="0">
              <a:buNone/>
            </a:pPr>
            <a:endParaRPr lang="nb-NO" sz="1100" dirty="0" smtClean="0"/>
          </a:p>
          <a:p>
            <a:pPr marL="0" indent="0">
              <a:buNone/>
            </a:pPr>
            <a:r>
              <a:rPr lang="nb-NO" sz="1100" dirty="0" smtClean="0"/>
              <a:t>Det</a:t>
            </a:r>
            <a:r>
              <a:rPr lang="nb-NO" sz="1100" baseline="0" dirty="0" smtClean="0"/>
              <a:t> gjelder</a:t>
            </a:r>
            <a:r>
              <a:rPr lang="nb-NO" sz="1100" dirty="0" smtClean="0"/>
              <a:t> også for de menneskene som ikke er i behandling i dag, men</a:t>
            </a:r>
            <a:r>
              <a:rPr lang="nb-NO" sz="1100" baseline="0" dirty="0" smtClean="0"/>
              <a:t> som vi vet kunne ha nyttiggjort seg det. </a:t>
            </a:r>
          </a:p>
          <a:p>
            <a:pPr marL="0" indent="0">
              <a:buNone/>
            </a:pPr>
            <a:endParaRPr lang="nb-NO" sz="1100" baseline="0" dirty="0" smtClean="0"/>
          </a:p>
          <a:p>
            <a:pPr marL="0" indent="0">
              <a:buNone/>
            </a:pPr>
            <a:r>
              <a:rPr lang="nb-NO" sz="1100" baseline="0" dirty="0" smtClean="0"/>
              <a:t>Skal vi skylde på pasientene, når de ikke møter opp til behandling, eller dropper ut av behandling? Er det pasientene som må endre seg for å tilpasse seg tilbudet? Eller er det vi, behandlingsapparatet, som skal tilpasse oss pasientene? </a:t>
            </a:r>
          </a:p>
          <a:p>
            <a:pPr marL="0" indent="0">
              <a:buNone/>
            </a:pPr>
            <a:r>
              <a:rPr lang="nb-NO" sz="1100" baseline="0" dirty="0" smtClean="0"/>
              <a:t>Mange TSB-virksomheter forteller om positive resultater når vi er villig til å tenke og jobbe annerledes, for eksempel gjennom arenafleksible behandlingstilbud. </a:t>
            </a:r>
          </a:p>
          <a:p>
            <a:pPr marL="0" indent="0">
              <a:buNone/>
            </a:pPr>
            <a:endParaRPr lang="nb-NO" sz="1100" dirty="0" smtClean="0"/>
          </a:p>
        </p:txBody>
      </p:sp>
      <p:sp>
        <p:nvSpPr>
          <p:cNvPr id="4" name="Plassholder for lysbildenummer 3"/>
          <p:cNvSpPr>
            <a:spLocks noGrp="1"/>
          </p:cNvSpPr>
          <p:nvPr>
            <p:ph type="sldNum" sz="quarter" idx="10"/>
          </p:nvPr>
        </p:nvSpPr>
        <p:spPr/>
        <p:txBody>
          <a:bodyPr/>
          <a:lstStyle/>
          <a:p>
            <a:fld id="{A4596D21-97C3-458F-B1A2-945762865B49}" type="slidenum">
              <a:rPr lang="nb-NO" smtClean="0"/>
              <a:t>7</a:t>
            </a:fld>
            <a:endParaRPr lang="nb-NO"/>
          </a:p>
        </p:txBody>
      </p:sp>
    </p:spTree>
    <p:extLst>
      <p:ext uri="{BB962C8B-B14F-4D97-AF65-F5344CB8AC3E}">
        <p14:creationId xmlns:p14="http://schemas.microsoft.com/office/powerpoint/2010/main" val="158196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smtClean="0"/>
              <a:t>Nasjonal kompetansetjeneste</a:t>
            </a:r>
            <a:r>
              <a:rPr lang="nb-NO" sz="1100" baseline="0" dirty="0" smtClean="0"/>
              <a:t> TSB har vært o</a:t>
            </a:r>
            <a:r>
              <a:rPr lang="nb-NO" sz="1100" dirty="0" smtClean="0"/>
              <a:t>pptatt </a:t>
            </a:r>
            <a:r>
              <a:rPr lang="nb-NO" sz="1100" dirty="0"/>
              <a:t>av at </a:t>
            </a:r>
            <a:r>
              <a:rPr lang="nb-NO" sz="1100" dirty="0" smtClean="0"/>
              <a:t>vi som</a:t>
            </a:r>
            <a:r>
              <a:rPr lang="nb-NO" sz="1100" baseline="0" dirty="0" smtClean="0"/>
              <a:t> jobber med</a:t>
            </a:r>
            <a:r>
              <a:rPr lang="nb-NO" sz="1100" dirty="0" smtClean="0"/>
              <a:t> rus- og avhengighetsbehandling </a:t>
            </a:r>
            <a:r>
              <a:rPr lang="nb-NO" sz="1100" dirty="0"/>
              <a:t>skal møte fremtiden </a:t>
            </a:r>
            <a:r>
              <a:rPr lang="nb-NO" sz="1100" dirty="0" smtClean="0"/>
              <a:t>offensivt</a:t>
            </a:r>
            <a:r>
              <a:rPr lang="nb-NO" sz="1100" baseline="0" dirty="0" smtClean="0"/>
              <a:t> – med innsatsvilje og skaperkraft. </a:t>
            </a:r>
            <a:endParaRPr lang="nb-NO" sz="1100" dirty="0"/>
          </a:p>
          <a:p>
            <a:r>
              <a:rPr lang="nb-NO" sz="1100" dirty="0" smtClean="0"/>
              <a:t>Derfor innledet</a:t>
            </a:r>
            <a:r>
              <a:rPr lang="nb-NO" sz="1100" baseline="0" dirty="0" smtClean="0"/>
              <a:t> de samarbeid med </a:t>
            </a:r>
            <a:r>
              <a:rPr lang="nb-NO" sz="1100" dirty="0" smtClean="0"/>
              <a:t>Camilla </a:t>
            </a:r>
            <a:r>
              <a:rPr lang="nb-NO" sz="1100" dirty="0"/>
              <a:t>Tepfers </a:t>
            </a:r>
            <a:r>
              <a:rPr lang="nb-NO" sz="1100" dirty="0" smtClean="0"/>
              <a:t>i analyse-</a:t>
            </a:r>
            <a:r>
              <a:rPr lang="nb-NO" sz="1100" baseline="0" dirty="0" smtClean="0"/>
              <a:t> og rådgivningsselskapet </a:t>
            </a:r>
            <a:r>
              <a:rPr lang="nb-NO" sz="1100" dirty="0" smtClean="0"/>
              <a:t>InFuture,</a:t>
            </a:r>
            <a:r>
              <a:rPr lang="nb-NO" sz="1100" baseline="0" dirty="0" smtClean="0"/>
              <a:t> </a:t>
            </a:r>
            <a:r>
              <a:rPr lang="nb-NO" sz="1100" dirty="0" smtClean="0"/>
              <a:t>om </a:t>
            </a:r>
            <a:r>
              <a:rPr lang="nb-NO" sz="1100" dirty="0"/>
              <a:t>å lage en fremtidsstudie. </a:t>
            </a:r>
            <a:endParaRPr lang="nb-NO" sz="1100" dirty="0" smtClean="0"/>
          </a:p>
          <a:p>
            <a:endParaRPr lang="nb-NO" sz="1100" dirty="0" smtClean="0"/>
          </a:p>
          <a:p>
            <a:pPr marL="0" indent="0">
              <a:buNone/>
            </a:pPr>
            <a:r>
              <a:rPr lang="nb-NO" sz="1100" dirty="0" smtClean="0"/>
              <a:t>En fremtidsstudie identifiserer hvor fremtiden forventes å bli forskjellig fra nåtiden, og hvor vi ikke i tilstrekkelig grad har tatt høyde for denne endringen. </a:t>
            </a:r>
            <a:br>
              <a:rPr lang="nb-NO" sz="1100" dirty="0" smtClean="0"/>
            </a:br>
            <a:r>
              <a:rPr lang="nb-NO" sz="1200" b="0" i="0" kern="1200" dirty="0" smtClean="0">
                <a:solidFill>
                  <a:schemeClr val="tx1"/>
                </a:solidFill>
                <a:effectLst/>
                <a:latin typeface="+mn-lt"/>
                <a:ea typeface="+mn-ea"/>
                <a:cs typeface="+mn-cs"/>
              </a:rPr>
              <a:t>Det er her den </a:t>
            </a:r>
            <a:r>
              <a:rPr lang="nb-NO" sz="1200" b="1" i="0" kern="1200" dirty="0" smtClean="0">
                <a:solidFill>
                  <a:schemeClr val="tx1"/>
                </a:solidFill>
                <a:effectLst/>
                <a:latin typeface="+mn-lt"/>
                <a:ea typeface="+mn-ea"/>
                <a:cs typeface="+mn-cs"/>
              </a:rPr>
              <a:t>strategiske blindsonen </a:t>
            </a:r>
            <a:r>
              <a:rPr lang="nb-NO" sz="1200" b="0" i="0" kern="1200" dirty="0" smtClean="0">
                <a:solidFill>
                  <a:schemeClr val="tx1"/>
                </a:solidFill>
                <a:effectLst/>
                <a:latin typeface="+mn-lt"/>
                <a:ea typeface="+mn-ea"/>
                <a:cs typeface="+mn-cs"/>
              </a:rPr>
              <a:t>kommer inn. Den utgjøres av de trendene som på den ene siden er viktige for virksomheten. Og på den andre siden, hvor dagens strategier og dagens planer har lav beredskap for å utnytte mulighetene, eller forsvare seg mot utfordringene.</a:t>
            </a:r>
          </a:p>
          <a:p>
            <a:pPr marL="0" indent="0">
              <a:buNone/>
            </a:pPr>
            <a:endParaRPr lang="nb-NO" sz="1200" b="0" i="0" kern="1200" dirty="0" smtClean="0">
              <a:solidFill>
                <a:schemeClr val="tx1"/>
              </a:solidFill>
              <a:effectLst/>
              <a:latin typeface="+mn-lt"/>
              <a:ea typeface="+mn-ea"/>
              <a:cs typeface="+mn-cs"/>
            </a:endParaRPr>
          </a:p>
          <a:p>
            <a:pPr marL="0" indent="0">
              <a:buNone/>
            </a:pPr>
            <a:r>
              <a:rPr lang="nb-NO" sz="1200" b="0" i="0" kern="1200" dirty="0" smtClean="0">
                <a:solidFill>
                  <a:schemeClr val="tx1"/>
                </a:solidFill>
                <a:effectLst/>
                <a:latin typeface="+mn-lt"/>
                <a:ea typeface="+mn-ea"/>
                <a:cs typeface="+mn-cs"/>
              </a:rPr>
              <a:t>Ved å avdekke vår strategiske</a:t>
            </a:r>
            <a:r>
              <a:rPr lang="nb-NO" sz="1200" b="0" i="0" kern="1200" baseline="0" dirty="0" smtClean="0">
                <a:solidFill>
                  <a:schemeClr val="tx1"/>
                </a:solidFill>
                <a:effectLst/>
                <a:latin typeface="+mn-lt"/>
                <a:ea typeface="+mn-ea"/>
                <a:cs typeface="+mn-cs"/>
              </a:rPr>
              <a:t> blindsone, kan vi begynne å jobbe annerledes allerede i dag, for å møte fremtiden på best mulig måte. </a:t>
            </a:r>
            <a:endParaRPr lang="nb-NO" sz="1100" b="1" dirty="0" smtClean="0"/>
          </a:p>
          <a:p>
            <a:pPr marL="0" indent="0">
              <a:buNone/>
            </a:pPr>
            <a:endParaRPr lang="nb-NO" sz="1100" dirty="0" smtClean="0"/>
          </a:p>
          <a:p>
            <a:pPr marL="0" indent="0">
              <a:buNone/>
            </a:pPr>
            <a:r>
              <a:rPr lang="nb-NO" sz="1100" dirty="0" smtClean="0"/>
              <a:t>Fremtidsstudier </a:t>
            </a:r>
            <a:r>
              <a:rPr lang="nb-NO" sz="1100" b="0" dirty="0" smtClean="0"/>
              <a:t>skal tilfredsstille to motstridende krav. </a:t>
            </a:r>
          </a:p>
          <a:p>
            <a:pPr marL="171450" indent="-171450">
              <a:buFont typeface="Arial" panose="020B0604020202020204" pitchFamily="34" charset="0"/>
              <a:buChar char="•"/>
            </a:pPr>
            <a:r>
              <a:rPr lang="nb-NO" sz="1100" b="0" dirty="0" smtClean="0"/>
              <a:t>På den ene siden skal de </a:t>
            </a:r>
            <a:r>
              <a:rPr lang="nb-NO" sz="1100" b="0" i="1" dirty="0" smtClean="0"/>
              <a:t>utfordre forutgående antagelser</a:t>
            </a:r>
            <a:r>
              <a:rPr lang="nb-NO" sz="1100" b="0" dirty="0" smtClean="0"/>
              <a:t>. Dette er viktig for at analysen skal gi ny innsikt. Fremtidsstudien må være kreativ og underbygges analytisk, for å kunne utfordre implisitte antagelser og vanetenking. </a:t>
            </a:r>
          </a:p>
          <a:p>
            <a:pPr marL="171450" indent="-171450">
              <a:buFont typeface="Arial" panose="020B0604020202020204" pitchFamily="34" charset="0"/>
              <a:buChar char="•"/>
            </a:pPr>
            <a:r>
              <a:rPr lang="nb-NO" sz="1100" b="0" dirty="0" smtClean="0"/>
              <a:t>På den annen side skal fremtidsstudien bygge på </a:t>
            </a:r>
            <a:r>
              <a:rPr lang="nb-NO" sz="1100" b="0" i="1" dirty="0" smtClean="0"/>
              <a:t>eksisterende fagkunnskap og sektorens erfaringer</a:t>
            </a:r>
            <a:r>
              <a:rPr lang="nb-NO" sz="1100" b="0" dirty="0" smtClean="0"/>
              <a:t>. </a:t>
            </a:r>
          </a:p>
          <a:p>
            <a:pPr marL="0" indent="0">
              <a:buFont typeface="Arial" panose="020B0604020202020204" pitchFamily="34" charset="0"/>
              <a:buNone/>
            </a:pPr>
            <a:endParaRPr lang="nb-NO" sz="1100" dirty="0" smtClean="0"/>
          </a:p>
          <a:p>
            <a:pPr marL="0" indent="0">
              <a:buFont typeface="Arial" panose="020B0604020202020204" pitchFamily="34" charset="0"/>
              <a:buNone/>
            </a:pPr>
            <a:r>
              <a:rPr lang="nb-NO" sz="1100" dirty="0" smtClean="0"/>
              <a:t>Metoden for fremtidsstudien består derfor av to hoveddeler:</a:t>
            </a:r>
            <a:r>
              <a:rPr lang="nb-NO" sz="1100" b="1" dirty="0" smtClean="0"/>
              <a:t> Trendanalysen og fremtidsprosessen.</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8</a:t>
            </a:fld>
            <a:endParaRPr lang="nb-NO"/>
          </a:p>
        </p:txBody>
      </p:sp>
    </p:spTree>
    <p:extLst>
      <p:ext uri="{BB962C8B-B14F-4D97-AF65-F5344CB8AC3E}">
        <p14:creationId xmlns:p14="http://schemas.microsoft.com/office/powerpoint/2010/main" val="343953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0" dirty="0" smtClean="0"/>
              <a:t>Først ble det laget en tematisk ramme for å definere</a:t>
            </a:r>
            <a:r>
              <a:rPr lang="nb-NO" sz="1100" b="0" baseline="0" dirty="0" smtClean="0"/>
              <a:t> </a:t>
            </a:r>
            <a:r>
              <a:rPr lang="nb-NO" sz="1100" b="0" dirty="0" smtClean="0"/>
              <a:t>omfanget av studien. </a:t>
            </a:r>
            <a:r>
              <a:rPr lang="nb-NO" sz="1100" dirty="0" smtClean="0"/>
              <a:t>For å avgrense analysen til en håndterbar størrelse er noen tema holdt utenfor studien, selv om disse også påvirker rus- og avhengighetsfeltet.</a:t>
            </a:r>
            <a:r>
              <a:rPr lang="nb-NO" sz="1100" baseline="0" dirty="0" smtClean="0"/>
              <a:t> Et </a:t>
            </a:r>
            <a:r>
              <a:rPr lang="nb-NO" sz="1100" dirty="0" smtClean="0"/>
              <a:t>eksempel er bærekraft. Ettersom ekstremvær blir stadig vanligere, kommer det til å bli et større tema også i vår sektor, men det er ikke tatt inn i denne studien. </a:t>
            </a:r>
          </a:p>
          <a:p>
            <a:pPr marL="0" indent="0">
              <a:buNone/>
            </a:pPr>
            <a:endParaRPr lang="nb-NO" sz="1100" b="1" dirty="0" smtClean="0"/>
          </a:p>
          <a:p>
            <a:pPr marL="0" indent="0">
              <a:buNone/>
            </a:pPr>
            <a:r>
              <a:rPr lang="nb-NO" sz="1100" b="0" dirty="0" smtClean="0"/>
              <a:t>Det ble gjennomført dybdeintervjuer med sentrale </a:t>
            </a:r>
            <a:r>
              <a:rPr lang="nb-NO" sz="1100" dirty="0" smtClean="0"/>
              <a:t>fagpersoner, ledere og en brukerrepresentant for å begynne arbeidet med å definere hvilke trender som var relevante.  </a:t>
            </a:r>
          </a:p>
        </p:txBody>
      </p:sp>
      <p:sp>
        <p:nvSpPr>
          <p:cNvPr id="4" name="Plassholder for lysbildenummer 3"/>
          <p:cNvSpPr>
            <a:spLocks noGrp="1"/>
          </p:cNvSpPr>
          <p:nvPr>
            <p:ph type="sldNum" sz="quarter" idx="10"/>
          </p:nvPr>
        </p:nvSpPr>
        <p:spPr/>
        <p:txBody>
          <a:bodyPr/>
          <a:lstStyle/>
          <a:p>
            <a:fld id="{A4596D21-97C3-458F-B1A2-945762865B49}" type="slidenum">
              <a:rPr lang="nb-NO" smtClean="0"/>
              <a:t>9</a:t>
            </a:fld>
            <a:endParaRPr lang="nb-NO"/>
          </a:p>
        </p:txBody>
      </p:sp>
    </p:spTree>
    <p:extLst>
      <p:ext uri="{BB962C8B-B14F-4D97-AF65-F5344CB8AC3E}">
        <p14:creationId xmlns:p14="http://schemas.microsoft.com/office/powerpoint/2010/main" val="44924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atin typeface="+mn-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524000" y="3602038"/>
            <a:ext cx="9144000" cy="1655762"/>
          </a:xfrm>
        </p:spPr>
        <p:txBody>
          <a:bodyPr/>
          <a:lstStyle>
            <a:lvl1pPr marL="0" indent="0" algn="ctr">
              <a:buNone/>
              <a:defRPr lang="nb-NO" sz="2400" kern="1200">
                <a:solidFill>
                  <a:schemeClr val="tx1">
                    <a:tint val="75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364083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n-lt"/>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83235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47165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471653"/>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26689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oddrett tittel og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4912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kelbok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4CDB469-1541-4191-B5BD-CA5CA4A26DC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6" name="think-cell Slide" r:id="rId4" imgW="473" imgH="470" progId="TCLayout.ActiveDocument.1">
                  <p:embed/>
                </p:oleObj>
              </mc:Choice>
              <mc:Fallback>
                <p:oleObj name="think-cell Slide" r:id="rId4" imgW="473" imgH="470" progId="TCLayout.ActiveDocument.1">
                  <p:embed/>
                  <p:pic>
                    <p:nvPicPr>
                      <p:cNvPr id="2" name="Object 1" hidden="1">
                        <a:extLst>
                          <a:ext uri="{FF2B5EF4-FFF2-40B4-BE49-F238E27FC236}">
                            <a16:creationId xmlns:a16="http://schemas.microsoft.com/office/drawing/2014/main" id="{14CDB469-1541-4191-B5BD-CA5CA4A26DC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lassholder for lysbildenummer 4"/>
          <p:cNvSpPr>
            <a:spLocks noGrp="1"/>
          </p:cNvSpPr>
          <p:nvPr>
            <p:ph type="sldNum" sz="quarter" idx="4"/>
          </p:nvPr>
        </p:nvSpPr>
        <p:spPr>
          <a:xfrm>
            <a:off x="11019368" y="6522720"/>
            <a:ext cx="705273" cy="291478"/>
          </a:xfrm>
          <a:prstGeom prst="rect">
            <a:avLst/>
          </a:prstGeom>
        </p:spPr>
        <p:txBody>
          <a:bodyPr rIns="0" anchor="b"/>
          <a:lstStyle>
            <a:lvl1pPr algn="r">
              <a:defRPr sz="1200"/>
            </a:lvl1pPr>
          </a:lstStyle>
          <a:p>
            <a:fld id="{EA7C8D44-3667-46F6-9772-CC52308E2A7F}" type="slidenum">
              <a:rPr lang="en-GB" smtClean="0"/>
              <a:pPr/>
              <a:t>‹#›</a:t>
            </a:fld>
            <a:endParaRPr lang="en-GB" sz="1100">
              <a:solidFill>
                <a:schemeClr val="tx2"/>
              </a:solidFill>
            </a:endParaRPr>
          </a:p>
        </p:txBody>
      </p:sp>
      <p:sp>
        <p:nvSpPr>
          <p:cNvPr id="14" name="Plassholder for tekst 11"/>
          <p:cNvSpPr>
            <a:spLocks noGrp="1"/>
          </p:cNvSpPr>
          <p:nvPr>
            <p:ph type="body" sz="quarter" idx="36" hasCustomPrompt="1"/>
          </p:nvPr>
        </p:nvSpPr>
        <p:spPr>
          <a:xfrm>
            <a:off x="2136776" y="6328337"/>
            <a:ext cx="7678738" cy="430616"/>
          </a:xfrm>
          <a:prstGeom prst="rect">
            <a:avLst/>
          </a:prstGeom>
          <a:noFill/>
        </p:spPr>
        <p:txBody>
          <a:bodyPr lIns="0" tIns="0" rIns="0" bIns="0" anchor="b">
            <a:noAutofit/>
          </a:bodyPr>
          <a:lstStyle>
            <a:lvl1pPr marL="0" indent="0">
              <a:spcBef>
                <a:spcPts val="0"/>
              </a:spcBef>
              <a:buClr>
                <a:schemeClr val="accent1"/>
              </a:buClr>
              <a:buSzPct val="110000"/>
              <a:buFont typeface="Wingdings" pitchFamily="2" charset="2"/>
              <a:buNone/>
              <a:defRPr sz="900" baseline="0">
                <a:solidFill>
                  <a:schemeClr val="tx1"/>
                </a:solidFill>
              </a:defRPr>
            </a:lvl1pPr>
            <a:lvl2pPr marL="182563" indent="0">
              <a:spcBef>
                <a:spcPts val="400"/>
              </a:spcBef>
              <a:buClrTx/>
              <a:buSzPct val="100000"/>
              <a:buFont typeface="Wingdings" panose="05000000000000000000" pitchFamily="2" charset="2"/>
              <a:buNone/>
              <a:defRPr sz="1200">
                <a:solidFill>
                  <a:schemeClr val="tx1"/>
                </a:solidFill>
              </a:defRPr>
            </a:lvl2pPr>
            <a:lvl3pPr marL="395750" indent="0">
              <a:spcBef>
                <a:spcPts val="200"/>
              </a:spcBef>
              <a:buClrTx/>
              <a:buSzPct val="100000"/>
              <a:buFont typeface="Arial" panose="020B0604020202020204" pitchFamily="34" charset="0"/>
              <a:buNone/>
              <a:defRPr sz="1200">
                <a:solidFill>
                  <a:schemeClr val="tx1"/>
                </a:solidFill>
              </a:defRPr>
            </a:lvl3pPr>
            <a:lvl4pPr marL="570375" indent="0">
              <a:spcBef>
                <a:spcPts val="200"/>
              </a:spcBef>
              <a:buClrTx/>
              <a:buSzPct val="100000"/>
              <a:buFont typeface="Arial" panose="020B0604020202020204" pitchFamily="34" charset="0"/>
              <a:buNone/>
              <a:defRPr sz="1100">
                <a:solidFill>
                  <a:schemeClr val="tx1"/>
                </a:solidFill>
              </a:defRPr>
            </a:lvl4pPr>
            <a:lvl5pPr marL="788938" indent="0">
              <a:spcBef>
                <a:spcPts val="200"/>
              </a:spcBef>
              <a:buClrTx/>
              <a:buSzPct val="100000"/>
              <a:buFont typeface="Arial" panose="020B0604020202020204" pitchFamily="34" charset="0"/>
              <a:buNone/>
              <a:defRPr sz="1100">
                <a:solidFill>
                  <a:schemeClr val="tx1"/>
                </a:solidFill>
              </a:defRPr>
            </a:lvl5pPr>
          </a:lstStyle>
          <a:p>
            <a:pPr lvl="0"/>
            <a:r>
              <a:rPr lang="en-GB"/>
              <a:t>Her </a:t>
            </a:r>
            <a:r>
              <a:rPr lang="en-GB" err="1"/>
              <a:t>kan</a:t>
            </a:r>
            <a:r>
              <a:rPr lang="en-GB"/>
              <a:t> du </a:t>
            </a:r>
            <a:r>
              <a:rPr lang="en-GB" err="1"/>
              <a:t>sette</a:t>
            </a:r>
            <a:r>
              <a:rPr lang="en-GB"/>
              <a:t> inn </a:t>
            </a:r>
            <a:r>
              <a:rPr lang="en-GB" err="1"/>
              <a:t>fotnoter</a:t>
            </a:r>
            <a:r>
              <a:rPr lang="en-GB"/>
              <a:t> </a:t>
            </a:r>
            <a:r>
              <a:rPr lang="en-GB" err="1"/>
              <a:t>og</a:t>
            </a:r>
            <a:r>
              <a:rPr lang="en-GB"/>
              <a:t> </a:t>
            </a:r>
            <a:r>
              <a:rPr lang="en-GB" err="1"/>
              <a:t>andre</a:t>
            </a:r>
            <a:r>
              <a:rPr lang="en-GB"/>
              <a:t> </a:t>
            </a:r>
            <a:r>
              <a:rPr lang="en-GB" err="1"/>
              <a:t>viktige</a:t>
            </a:r>
            <a:r>
              <a:rPr lang="en-GB"/>
              <a:t> </a:t>
            </a:r>
            <a:r>
              <a:rPr lang="en-GB" err="1"/>
              <a:t>momenter</a:t>
            </a:r>
            <a:endParaRPr lang="en-GB"/>
          </a:p>
        </p:txBody>
      </p:sp>
      <p:sp>
        <p:nvSpPr>
          <p:cNvPr id="19" name="Rektangel 18"/>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383916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77">
          <p15:clr>
            <a:srgbClr val="FBAE40"/>
          </p15:clr>
        </p15:guide>
        <p15:guide id="2" pos="279">
          <p15:clr>
            <a:srgbClr val="FBAE40"/>
          </p15:clr>
        </p15:guide>
        <p15:guide id="3" orient="horz" pos="3952">
          <p15:clr>
            <a:srgbClr val="FBAE40"/>
          </p15:clr>
        </p15:guide>
        <p15:guide id="4" pos="74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m lysblå">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00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n-lt"/>
              </a:defRPr>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56376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427720"/>
            <a:ext cx="10515600" cy="2852737"/>
          </a:xfrm>
        </p:spPr>
        <p:txBody>
          <a:bodyPr anchor="b"/>
          <a:lstStyle>
            <a:lvl1pPr>
              <a:defRPr sz="6000">
                <a:latin typeface="+mn-lt"/>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831850" y="4307445"/>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smtClean="0"/>
              <a:t>Rediger tekststiler i malen</a:t>
            </a:r>
          </a:p>
        </p:txBody>
      </p:sp>
    </p:spTree>
    <p:extLst>
      <p:ext uri="{BB962C8B-B14F-4D97-AF65-F5344CB8AC3E}">
        <p14:creationId xmlns:p14="http://schemas.microsoft.com/office/powerpoint/2010/main" val="343769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n-lt"/>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838200" y="1825625"/>
            <a:ext cx="5181600" cy="403679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172200" y="1825625"/>
            <a:ext cx="5181600" cy="403679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6295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lvl1pPr>
              <a:defRPr>
                <a:latin typeface="+mn-lt"/>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Rediger tekststiler i malen</a:t>
            </a:r>
          </a:p>
        </p:txBody>
      </p:sp>
      <p:sp>
        <p:nvSpPr>
          <p:cNvPr id="4" name="Plassholder for innhold 3"/>
          <p:cNvSpPr>
            <a:spLocks noGrp="1"/>
          </p:cNvSpPr>
          <p:nvPr>
            <p:ph sz="half" idx="2"/>
          </p:nvPr>
        </p:nvSpPr>
        <p:spPr>
          <a:xfrm>
            <a:off x="839788" y="2505075"/>
            <a:ext cx="5157787" cy="3348794"/>
          </a:xfrm>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348794"/>
          </a:xfrm>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9287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n-lt"/>
              </a:defRPr>
            </a:lvl1pPr>
          </a:lstStyle>
          <a:p>
            <a:r>
              <a:rPr lang="nb-NO" dirty="0" smtClean="0"/>
              <a:t>Klikk for å redigere tittelstil</a:t>
            </a:r>
            <a:endParaRPr lang="nb-NO" dirty="0"/>
          </a:p>
        </p:txBody>
      </p:sp>
    </p:spTree>
    <p:extLst>
      <p:ext uri="{BB962C8B-B14F-4D97-AF65-F5344CB8AC3E}">
        <p14:creationId xmlns:p14="http://schemas.microsoft.com/office/powerpoint/2010/main" val="287573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8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atin typeface="+mn-lt"/>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5183188" y="987425"/>
            <a:ext cx="617220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smtClean="0"/>
              <a:t>Rediger tekststiler i malen</a:t>
            </a:r>
          </a:p>
        </p:txBody>
      </p:sp>
    </p:spTree>
    <p:extLst>
      <p:ext uri="{BB962C8B-B14F-4D97-AF65-F5344CB8AC3E}">
        <p14:creationId xmlns:p14="http://schemas.microsoft.com/office/powerpoint/2010/main" val="362108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Tree>
    <p:extLst>
      <p:ext uri="{BB962C8B-B14F-4D97-AF65-F5344CB8AC3E}">
        <p14:creationId xmlns:p14="http://schemas.microsoft.com/office/powerpoint/2010/main" val="247935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3959878"/>
          </a:xfrm>
          <a:prstGeom prst="rect">
            <a:avLst/>
          </a:prstGeom>
        </p:spPr>
        <p:txBody>
          <a:bodyPr vert="horz" lIns="91440" tIns="45720" rIns="91440" bIns="45720" rtlCol="0">
            <a:normAutofit/>
          </a:body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10" name="Bilde 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5927366"/>
            <a:ext cx="12192000" cy="142929"/>
          </a:xfrm>
          <a:prstGeom prst="rect">
            <a:avLst/>
          </a:prstGeom>
        </p:spPr>
      </p:pic>
      <p:pic>
        <p:nvPicPr>
          <p:cNvPr id="11" name="Bilde 1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5939646"/>
            <a:ext cx="3949531" cy="1042626"/>
          </a:xfrm>
          <a:prstGeom prst="rect">
            <a:avLst/>
          </a:prstGeom>
        </p:spPr>
      </p:pic>
      <p:pic>
        <p:nvPicPr>
          <p:cNvPr id="12" name="Bilde 11"/>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11189368" y="5939646"/>
            <a:ext cx="786063" cy="1042626"/>
          </a:xfrm>
          <a:prstGeom prst="rect">
            <a:avLst/>
          </a:prstGeom>
        </p:spPr>
      </p:pic>
    </p:spTree>
    <p:extLst>
      <p:ext uri="{BB962C8B-B14F-4D97-AF65-F5344CB8AC3E}">
        <p14:creationId xmlns:p14="http://schemas.microsoft.com/office/powerpoint/2010/main" val="281428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18.png"/><Relationship Id="rId12" Type="http://schemas.openxmlformats.org/officeDocument/2006/relationships/image" Target="../media/image20.png"/><Relationship Id="rId17" Type="http://schemas.openxmlformats.org/officeDocument/2006/relationships/image" Target="../media/image23.jpeg"/><Relationship Id="rId2" Type="http://schemas.openxmlformats.org/officeDocument/2006/relationships/notesSlide" Target="../notesSlides/notesSlide12.xml"/><Relationship Id="rId16" Type="http://schemas.openxmlformats.org/officeDocument/2006/relationships/image" Target="../media/image22.jpeg"/><Relationship Id="rId1" Type="http://schemas.openxmlformats.org/officeDocument/2006/relationships/slideLayout" Target="../slideLayouts/slideLayout4.xml"/><Relationship Id="rId11" Type="http://schemas.openxmlformats.org/officeDocument/2006/relationships/image" Target="../media/image16.svg"/><Relationship Id="rId15" Type="http://schemas.openxmlformats.org/officeDocument/2006/relationships/image" Target="../media/image20.svg"/><Relationship Id="rId10" Type="http://schemas.openxmlformats.org/officeDocument/2006/relationships/image" Target="../media/image19.png"/><Relationship Id="rId9" Type="http://schemas.openxmlformats.org/officeDocument/2006/relationships/image" Target="../media/image14.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dirty="0" smtClean="0">
                <a:latin typeface="+mj-lt"/>
              </a:rPr>
              <a:t>Denne PowerPoint-en kan brukes av deg som skal presentere resultatene av fremtidsstudien </a:t>
            </a:r>
            <a:r>
              <a:rPr lang="nb-NO" i="1" dirty="0" smtClean="0">
                <a:latin typeface="+mj-lt"/>
              </a:rPr>
              <a:t>Rus- og avhengighetsbehandling 2035.</a:t>
            </a:r>
          </a:p>
          <a:p>
            <a:pPr marL="0" indent="0">
              <a:buNone/>
            </a:pPr>
            <a:r>
              <a:rPr lang="nb-NO" dirty="0" smtClean="0">
                <a:latin typeface="+mj-lt"/>
              </a:rPr>
              <a:t>I notatfeltet finner du utgangspunkt til manus, og det er satt inn forslag til diskusjon og refleksjon underveis. PowerPoint-en er beregnet til halvannen times presentasjon, diskusjon og refleksjon. </a:t>
            </a:r>
          </a:p>
        </p:txBody>
      </p:sp>
      <p:sp>
        <p:nvSpPr>
          <p:cNvPr id="2" name="Tittel 1"/>
          <p:cNvSpPr>
            <a:spLocks noGrp="1"/>
          </p:cNvSpPr>
          <p:nvPr>
            <p:ph type="title"/>
          </p:nvPr>
        </p:nvSpPr>
        <p:spPr/>
        <p:txBody>
          <a:bodyPr/>
          <a:lstStyle/>
          <a:p>
            <a:r>
              <a:rPr lang="nb-NO" dirty="0" smtClean="0"/>
              <a:t>Innhold</a:t>
            </a:r>
            <a:endParaRPr lang="nb-NO" dirty="0"/>
          </a:p>
        </p:txBody>
      </p:sp>
    </p:spTree>
    <p:extLst>
      <p:ext uri="{BB962C8B-B14F-4D97-AF65-F5344CB8AC3E}">
        <p14:creationId xmlns:p14="http://schemas.microsoft.com/office/powerpoint/2010/main" val="103975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innhold 11"/>
          <p:cNvSpPr>
            <a:spLocks noGrp="1"/>
          </p:cNvSpPr>
          <p:nvPr>
            <p:ph sz="half" idx="1"/>
          </p:nvPr>
        </p:nvSpPr>
        <p:spPr>
          <a:xfrm>
            <a:off x="5771149" y="2172306"/>
            <a:ext cx="4588041" cy="1774052"/>
          </a:xfrm>
        </p:spPr>
        <p:txBody>
          <a:bodyPr/>
          <a:lstStyle/>
          <a:p>
            <a:pPr marL="0" indent="0" algn="ctr">
              <a:buNone/>
            </a:pPr>
            <a:r>
              <a:rPr lang="nb-NO" dirty="0" smtClean="0">
                <a:solidFill>
                  <a:srgbClr val="000000"/>
                </a:solidFill>
              </a:rPr>
              <a:t>Bred gjennomgang av litteratur for å avdekke trendinnsikt som kan utfordre forutgående antagelser</a:t>
            </a:r>
          </a:p>
        </p:txBody>
      </p:sp>
      <p:pic>
        <p:nvPicPr>
          <p:cNvPr id="4" name="Bilde 25" descr="Trendanalyse">
            <a:extLst>
              <a:ext uri="{FF2B5EF4-FFF2-40B4-BE49-F238E27FC236}">
                <a16:creationId xmlns:a16="http://schemas.microsoft.com/office/drawing/2014/main" id="{222CFBCE-C911-DBA7-34C5-4184A8E1A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2684" y="1463326"/>
            <a:ext cx="2282958" cy="3443254"/>
          </a:xfrm>
          <a:prstGeom prst="rect">
            <a:avLst/>
          </a:prstGeom>
        </p:spPr>
      </p:pic>
    </p:spTree>
    <p:extLst>
      <p:ext uri="{BB962C8B-B14F-4D97-AF65-F5344CB8AC3E}">
        <p14:creationId xmlns:p14="http://schemas.microsoft.com/office/powerpoint/2010/main" val="52193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innhold 11"/>
          <p:cNvSpPr>
            <a:spLocks noGrp="1"/>
          </p:cNvSpPr>
          <p:nvPr>
            <p:ph sz="half" idx="1"/>
          </p:nvPr>
        </p:nvSpPr>
        <p:spPr>
          <a:xfrm>
            <a:off x="5771149" y="2172305"/>
            <a:ext cx="4588041" cy="2040879"/>
          </a:xfrm>
        </p:spPr>
        <p:txBody>
          <a:bodyPr>
            <a:noAutofit/>
          </a:bodyPr>
          <a:lstStyle/>
          <a:p>
            <a:pPr marL="0" indent="0" algn="ctr">
              <a:buNone/>
            </a:pPr>
            <a:r>
              <a:rPr lang="nb-NO" dirty="0" smtClean="0">
                <a:solidFill>
                  <a:srgbClr val="000000"/>
                </a:solidFill>
              </a:rPr>
              <a:t>Utnytte sektor- og fagkompetanse og benytte «massenes visdom» til å avdekke den strategiske blindsonen</a:t>
            </a:r>
          </a:p>
        </p:txBody>
      </p:sp>
      <p:pic>
        <p:nvPicPr>
          <p:cNvPr id="5" name="Bilde 26" descr="Strategisk blindsone">
            <a:extLst>
              <a:ext uri="{FF2B5EF4-FFF2-40B4-BE49-F238E27FC236}">
                <a16:creationId xmlns:a16="http://schemas.microsoft.com/office/drawing/2014/main" id="{74F03DB5-164E-C8D5-7E5A-0790805B5A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684" y="2017909"/>
            <a:ext cx="2545034" cy="2888671"/>
          </a:xfrm>
          <a:prstGeom prst="rect">
            <a:avLst/>
          </a:prstGeom>
        </p:spPr>
      </p:pic>
    </p:spTree>
    <p:extLst>
      <p:ext uri="{BB962C8B-B14F-4D97-AF65-F5344CB8AC3E}">
        <p14:creationId xmlns:p14="http://schemas.microsoft.com/office/powerpoint/2010/main" val="750073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2841263" y="3751148"/>
            <a:ext cx="6394978" cy="1888523"/>
            <a:chOff x="4985446" y="3868335"/>
            <a:chExt cx="6368353" cy="1888523"/>
          </a:xfrm>
        </p:grpSpPr>
        <p:sp>
          <p:nvSpPr>
            <p:cNvPr id="19" name="Rectangle 50">
              <a:extLst>
                <a:ext uri="{FF2B5EF4-FFF2-40B4-BE49-F238E27FC236}">
                  <a16:creationId xmlns:a16="http://schemas.microsoft.com/office/drawing/2014/main" id="{BE3F6FCC-B5E9-50C8-4566-226081144494}"/>
                </a:ext>
              </a:extLst>
            </p:cNvPr>
            <p:cNvSpPr/>
            <p:nvPr/>
          </p:nvSpPr>
          <p:spPr>
            <a:xfrm>
              <a:off x="4985446" y="3868335"/>
              <a:ext cx="6368353" cy="1888523"/>
            </a:xfrm>
            <a:prstGeom prst="rect">
              <a:avLst/>
            </a:prstGeom>
            <a:solidFill>
              <a:srgbClr val="ECF4F2"/>
            </a:solidFill>
            <a:ln w="12700"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b-NO" b="1" kern="0" dirty="0" smtClean="0">
                  <a:solidFill>
                    <a:srgbClr val="000000"/>
                  </a:solidFill>
                  <a:latin typeface="Arial"/>
                </a:rPr>
                <a:t>Deltagere</a:t>
              </a:r>
              <a:endParaRPr lang="nb-NO" b="1" kern="0" dirty="0">
                <a:solidFill>
                  <a:srgbClr val="000000"/>
                </a:solidFill>
                <a:latin typeface="Arial"/>
              </a:endParaRPr>
            </a:p>
            <a:p>
              <a:pPr algn="ctr"/>
              <a:endParaRPr lang="nb-NO" sz="1400" i="1" kern="0" dirty="0">
                <a:solidFill>
                  <a:srgbClr val="000000"/>
                </a:solidFill>
                <a:latin typeface="Arial"/>
              </a:endParaRPr>
            </a:p>
            <a:p>
              <a:pPr algn="ctr"/>
              <a:endParaRPr lang="nb-NO" sz="14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p:txBody>
        </p:sp>
        <p:grpSp>
          <p:nvGrpSpPr>
            <p:cNvPr id="20" name="Group 14">
              <a:extLst>
                <a:ext uri="{FF2B5EF4-FFF2-40B4-BE49-F238E27FC236}">
                  <a16:creationId xmlns:a16="http://schemas.microsoft.com/office/drawing/2014/main" id="{0419B282-4ED4-313A-CD84-4C43D89F891E}"/>
                </a:ext>
              </a:extLst>
            </p:cNvPr>
            <p:cNvGrpSpPr/>
            <p:nvPr/>
          </p:nvGrpSpPr>
          <p:grpSpPr>
            <a:xfrm>
              <a:off x="5302845" y="4478931"/>
              <a:ext cx="5642750" cy="1014377"/>
              <a:chOff x="5788081" y="5021000"/>
              <a:chExt cx="5642750" cy="1014377"/>
            </a:xfrm>
          </p:grpSpPr>
          <p:grpSp>
            <p:nvGrpSpPr>
              <p:cNvPr id="21" name="Group 8">
                <a:extLst>
                  <a:ext uri="{FF2B5EF4-FFF2-40B4-BE49-F238E27FC236}">
                    <a16:creationId xmlns:a16="http://schemas.microsoft.com/office/drawing/2014/main" id="{51F9FAEE-E929-3BF5-FC9A-AC74844D6EAA}"/>
                  </a:ext>
                </a:extLst>
              </p:cNvPr>
              <p:cNvGrpSpPr/>
              <p:nvPr/>
            </p:nvGrpSpPr>
            <p:grpSpPr>
              <a:xfrm>
                <a:off x="5788081" y="5021000"/>
                <a:ext cx="1017389" cy="829711"/>
                <a:chOff x="4770692" y="5021000"/>
                <a:chExt cx="1017389" cy="829711"/>
              </a:xfrm>
            </p:grpSpPr>
            <p:sp>
              <p:nvSpPr>
                <p:cNvPr id="31" name="TextBox 56">
                  <a:extLst>
                    <a:ext uri="{FF2B5EF4-FFF2-40B4-BE49-F238E27FC236}">
                      <a16:creationId xmlns:a16="http://schemas.microsoft.com/office/drawing/2014/main" id="{5A343D65-A97C-65AD-6F73-337FD5CC5083}"/>
                    </a:ext>
                  </a:extLst>
                </p:cNvPr>
                <p:cNvSpPr txBox="1"/>
                <p:nvPr/>
              </p:nvSpPr>
              <p:spPr>
                <a:xfrm>
                  <a:off x="4770692" y="5573712"/>
                  <a:ext cx="1017389" cy="276999"/>
                </a:xfrm>
                <a:prstGeom prst="rect">
                  <a:avLst/>
                </a:prstGeom>
                <a:noFill/>
              </p:spPr>
              <p:txBody>
                <a:bodyPr wrap="none" lIns="0" rIns="0" rtlCol="0">
                  <a:spAutoFit/>
                </a:bodyPr>
                <a:lstStyle/>
                <a:p>
                  <a:pPr algn="ctr">
                    <a:buClr>
                      <a:schemeClr val="accent1"/>
                    </a:buClr>
                  </a:pPr>
                  <a:r>
                    <a:rPr lang="nb-NO" sz="1200" b="1">
                      <a:solidFill>
                        <a:schemeClr val="tx1">
                          <a:lumMod val="85000"/>
                          <a:lumOff val="15000"/>
                        </a:schemeClr>
                      </a:solidFill>
                    </a:rPr>
                    <a:t>240 deltagere</a:t>
                  </a:r>
                </a:p>
              </p:txBody>
            </p:sp>
            <p:pic>
              <p:nvPicPr>
                <p:cNvPr id="32" name="Graphic 58" descr="Group of people outline">
                  <a:extLst>
                    <a:ext uri="{FF2B5EF4-FFF2-40B4-BE49-F238E27FC236}">
                      <a16:creationId xmlns:a16="http://schemas.microsoft.com/office/drawing/2014/main" id="{A8BE5537-0C08-084B-D360-EA7F22B647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006901" y="5021000"/>
                  <a:ext cx="544971" cy="544971"/>
                </a:xfrm>
                <a:prstGeom prst="rect">
                  <a:avLst/>
                </a:prstGeom>
              </p:spPr>
            </p:pic>
          </p:grpSp>
          <p:grpSp>
            <p:nvGrpSpPr>
              <p:cNvPr id="22" name="Group 9">
                <a:extLst>
                  <a:ext uri="{FF2B5EF4-FFF2-40B4-BE49-F238E27FC236}">
                    <a16:creationId xmlns:a16="http://schemas.microsoft.com/office/drawing/2014/main" id="{B2D3961A-158C-B250-0CDC-58D7A4E663BB}"/>
                  </a:ext>
                </a:extLst>
              </p:cNvPr>
              <p:cNvGrpSpPr/>
              <p:nvPr/>
            </p:nvGrpSpPr>
            <p:grpSpPr>
              <a:xfrm>
                <a:off x="7256328" y="5021001"/>
                <a:ext cx="940174" cy="1014376"/>
                <a:chOff x="6659446" y="5021001"/>
                <a:chExt cx="940174" cy="1014376"/>
              </a:xfrm>
            </p:grpSpPr>
            <p:sp>
              <p:nvSpPr>
                <p:cNvPr id="29" name="TextBox 62">
                  <a:extLst>
                    <a:ext uri="{FF2B5EF4-FFF2-40B4-BE49-F238E27FC236}">
                      <a16:creationId xmlns:a16="http://schemas.microsoft.com/office/drawing/2014/main" id="{E6FD56B5-D9BE-C63B-4BD0-ABA93E7D4048}"/>
                    </a:ext>
                  </a:extLst>
                </p:cNvPr>
                <p:cNvSpPr txBox="1"/>
                <p:nvPr/>
              </p:nvSpPr>
              <p:spPr>
                <a:xfrm>
                  <a:off x="6659446" y="5573712"/>
                  <a:ext cx="940174" cy="461665"/>
                </a:xfrm>
                <a:prstGeom prst="rect">
                  <a:avLst/>
                </a:prstGeom>
                <a:noFill/>
              </p:spPr>
              <p:txBody>
                <a:bodyPr wrap="none" lIns="0" rIns="0" rtlCol="0">
                  <a:spAutoFit/>
                </a:bodyPr>
                <a:lstStyle/>
                <a:p>
                  <a:pPr algn="ctr">
                    <a:buClr>
                      <a:schemeClr val="accent1"/>
                    </a:buClr>
                  </a:pPr>
                  <a:r>
                    <a:rPr lang="nb-NO" sz="1200" b="1" dirty="0" smtClean="0">
                      <a:solidFill>
                        <a:schemeClr val="tx1">
                          <a:lumMod val="85000"/>
                          <a:lumOff val="15000"/>
                        </a:schemeClr>
                      </a:solidFill>
                    </a:rPr>
                    <a:t>51 % </a:t>
                  </a:r>
                  <a:r>
                    <a:rPr lang="nb-NO" sz="1200" b="1" dirty="0">
                      <a:solidFill>
                        <a:schemeClr val="tx1">
                          <a:lumMod val="85000"/>
                          <a:lumOff val="15000"/>
                        </a:schemeClr>
                      </a:solidFill>
                    </a:rPr>
                    <a:t>deltagere</a:t>
                  </a:r>
                  <a:br>
                    <a:rPr lang="nb-NO" sz="1200" b="1" dirty="0">
                      <a:solidFill>
                        <a:schemeClr val="tx1">
                          <a:lumMod val="85000"/>
                          <a:lumOff val="15000"/>
                        </a:schemeClr>
                      </a:solidFill>
                    </a:rPr>
                  </a:br>
                  <a:r>
                    <a:rPr lang="nb-NO" sz="1200" b="1" dirty="0">
                      <a:solidFill>
                        <a:schemeClr val="tx1">
                          <a:lumMod val="85000"/>
                          <a:lumOff val="15000"/>
                        </a:schemeClr>
                      </a:solidFill>
                    </a:rPr>
                    <a:t>var ledere</a:t>
                  </a:r>
                </a:p>
              </p:txBody>
            </p:sp>
            <p:pic>
              <p:nvPicPr>
                <p:cNvPr id="30" name="Graphic 71" descr="Captain female outline">
                  <a:extLst>
                    <a:ext uri="{FF2B5EF4-FFF2-40B4-BE49-F238E27FC236}">
                      <a16:creationId xmlns:a16="http://schemas.microsoft.com/office/drawing/2014/main" id="{C7B9C651-532D-AFA9-BB61-75467456AFE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857045" y="5021001"/>
                  <a:ext cx="544971" cy="544971"/>
                </a:xfrm>
                <a:prstGeom prst="rect">
                  <a:avLst/>
                </a:prstGeom>
              </p:spPr>
            </p:pic>
          </p:grpSp>
          <p:grpSp>
            <p:nvGrpSpPr>
              <p:cNvPr id="23" name="Group 10">
                <a:extLst>
                  <a:ext uri="{FF2B5EF4-FFF2-40B4-BE49-F238E27FC236}">
                    <a16:creationId xmlns:a16="http://schemas.microsoft.com/office/drawing/2014/main" id="{7AE6030F-1541-933A-81AB-14A2C937AE81}"/>
                  </a:ext>
                </a:extLst>
              </p:cNvPr>
              <p:cNvGrpSpPr/>
              <p:nvPr/>
            </p:nvGrpSpPr>
            <p:grpSpPr>
              <a:xfrm>
                <a:off x="8723329" y="5021001"/>
                <a:ext cx="1190861" cy="1014376"/>
                <a:chOff x="8367341" y="5021001"/>
                <a:chExt cx="1190861" cy="1014376"/>
              </a:xfrm>
            </p:grpSpPr>
            <p:sp>
              <p:nvSpPr>
                <p:cNvPr id="28" name="TextBox 77">
                  <a:extLst>
                    <a:ext uri="{FF2B5EF4-FFF2-40B4-BE49-F238E27FC236}">
                      <a16:creationId xmlns:a16="http://schemas.microsoft.com/office/drawing/2014/main" id="{9E721020-D72A-409D-F3FB-E69ADDC3B0DD}"/>
                    </a:ext>
                  </a:extLst>
                </p:cNvPr>
                <p:cNvSpPr txBox="1"/>
                <p:nvPr/>
              </p:nvSpPr>
              <p:spPr>
                <a:xfrm>
                  <a:off x="8367341" y="5573712"/>
                  <a:ext cx="1190861" cy="461665"/>
                </a:xfrm>
                <a:prstGeom prst="rect">
                  <a:avLst/>
                </a:prstGeom>
                <a:noFill/>
              </p:spPr>
              <p:txBody>
                <a:bodyPr wrap="none" lIns="0" rIns="0" rtlCol="0">
                  <a:spAutoFit/>
                </a:bodyPr>
                <a:lstStyle/>
                <a:p>
                  <a:pPr algn="ctr">
                    <a:buClr>
                      <a:schemeClr val="accent1"/>
                    </a:buClr>
                  </a:pPr>
                  <a:r>
                    <a:rPr lang="nb-NO" sz="1200" b="1" dirty="0" smtClean="0">
                      <a:solidFill>
                        <a:schemeClr val="tx1">
                          <a:lumMod val="85000"/>
                          <a:lumOff val="15000"/>
                        </a:schemeClr>
                      </a:solidFill>
                    </a:rPr>
                    <a:t>60 % </a:t>
                  </a:r>
                  <a:r>
                    <a:rPr lang="nb-NO" sz="1200" b="1" dirty="0">
                      <a:solidFill>
                        <a:schemeClr val="tx1">
                          <a:lumMod val="85000"/>
                          <a:lumOff val="15000"/>
                        </a:schemeClr>
                      </a:solidFill>
                    </a:rPr>
                    <a:t>med mer enn</a:t>
                  </a:r>
                </a:p>
                <a:p>
                  <a:pPr algn="ctr">
                    <a:buClr>
                      <a:schemeClr val="accent1"/>
                    </a:buClr>
                  </a:pPr>
                  <a:r>
                    <a:rPr lang="nb-NO" sz="1200" b="1" dirty="0">
                      <a:solidFill>
                        <a:schemeClr val="tx1">
                          <a:lumMod val="85000"/>
                          <a:lumOff val="15000"/>
                        </a:schemeClr>
                      </a:solidFill>
                    </a:rPr>
                    <a:t>12 års erfaring</a:t>
                  </a:r>
                </a:p>
              </p:txBody>
            </p:sp>
            <p:pic>
              <p:nvPicPr>
                <p:cNvPr id="27" name="Graphic 75" descr="Lightbulb and gear outline">
                  <a:extLst>
                    <a:ext uri="{FF2B5EF4-FFF2-40B4-BE49-F238E27FC236}">
                      <a16:creationId xmlns:a16="http://schemas.microsoft.com/office/drawing/2014/main" id="{4F6E1A43-A27C-8483-1308-C16B9C56B12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707188" y="5021001"/>
                  <a:ext cx="544971" cy="544971"/>
                </a:xfrm>
                <a:prstGeom prst="rect">
                  <a:avLst/>
                </a:prstGeom>
              </p:spPr>
            </p:pic>
          </p:grpSp>
          <p:grpSp>
            <p:nvGrpSpPr>
              <p:cNvPr id="24" name="Group 11">
                <a:extLst>
                  <a:ext uri="{FF2B5EF4-FFF2-40B4-BE49-F238E27FC236}">
                    <a16:creationId xmlns:a16="http://schemas.microsoft.com/office/drawing/2014/main" id="{56AE1CDF-B803-EA7D-8F69-3FCD067A275A}"/>
                  </a:ext>
                </a:extLst>
              </p:cNvPr>
              <p:cNvGrpSpPr/>
              <p:nvPr/>
            </p:nvGrpSpPr>
            <p:grpSpPr>
              <a:xfrm>
                <a:off x="10493972" y="5021000"/>
                <a:ext cx="936859" cy="1014377"/>
                <a:chOff x="10361389" y="5021000"/>
                <a:chExt cx="936859" cy="1014377"/>
              </a:xfrm>
            </p:grpSpPr>
            <p:sp>
              <p:nvSpPr>
                <p:cNvPr id="26" name="TextBox 78">
                  <a:extLst>
                    <a:ext uri="{FF2B5EF4-FFF2-40B4-BE49-F238E27FC236}">
                      <a16:creationId xmlns:a16="http://schemas.microsoft.com/office/drawing/2014/main" id="{8D5D654F-4683-CDE5-CDE0-1A183B0B55A6}"/>
                    </a:ext>
                  </a:extLst>
                </p:cNvPr>
                <p:cNvSpPr txBox="1"/>
                <p:nvPr/>
              </p:nvSpPr>
              <p:spPr>
                <a:xfrm>
                  <a:off x="10361389" y="5573712"/>
                  <a:ext cx="936859" cy="461665"/>
                </a:xfrm>
                <a:prstGeom prst="rect">
                  <a:avLst/>
                </a:prstGeom>
                <a:noFill/>
              </p:spPr>
              <p:txBody>
                <a:bodyPr wrap="none" lIns="0" rIns="0" rtlCol="0">
                  <a:spAutoFit/>
                </a:bodyPr>
                <a:lstStyle/>
                <a:p>
                  <a:pPr algn="ctr">
                    <a:buClr>
                      <a:schemeClr val="accent1"/>
                    </a:buClr>
                  </a:pPr>
                  <a:r>
                    <a:rPr lang="nb-NO" sz="1200" b="1" dirty="0">
                      <a:solidFill>
                        <a:schemeClr val="tx1">
                          <a:lumMod val="85000"/>
                          <a:lumOff val="15000"/>
                        </a:schemeClr>
                      </a:solidFill>
                    </a:rPr>
                    <a:t>God bredde i</a:t>
                  </a:r>
                  <a:br>
                    <a:rPr lang="nb-NO" sz="1200" b="1" dirty="0">
                      <a:solidFill>
                        <a:schemeClr val="tx1">
                          <a:lumMod val="85000"/>
                          <a:lumOff val="15000"/>
                        </a:schemeClr>
                      </a:solidFill>
                    </a:rPr>
                  </a:br>
                  <a:r>
                    <a:rPr lang="nb-NO" sz="1200" b="1" dirty="0" smtClean="0">
                      <a:solidFill>
                        <a:schemeClr val="tx1">
                          <a:lumMod val="85000"/>
                          <a:lumOff val="15000"/>
                        </a:schemeClr>
                      </a:solidFill>
                    </a:rPr>
                    <a:t>fagbakgrunner</a:t>
                  </a:r>
                  <a:endParaRPr lang="nb-NO" sz="1200" baseline="30000" dirty="0">
                    <a:solidFill>
                      <a:schemeClr val="tx1">
                        <a:lumMod val="85000"/>
                        <a:lumOff val="15000"/>
                      </a:schemeClr>
                    </a:solidFill>
                  </a:endParaRPr>
                </a:p>
              </p:txBody>
            </p:sp>
            <p:pic>
              <p:nvPicPr>
                <p:cNvPr id="25" name="Graphic 61" descr="Group brainstorm outline">
                  <a:extLst>
                    <a:ext uri="{FF2B5EF4-FFF2-40B4-BE49-F238E27FC236}">
                      <a16:creationId xmlns:a16="http://schemas.microsoft.com/office/drawing/2014/main" id="{C7EFCF87-ADCA-364E-4CA7-D3119D0DA91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10557332" y="5021000"/>
                  <a:ext cx="544971" cy="544971"/>
                </a:xfrm>
                <a:prstGeom prst="rect">
                  <a:avLst/>
                </a:prstGeom>
              </p:spPr>
            </p:pic>
          </p:grpSp>
        </p:grpSp>
      </p:grpSp>
      <p:grpSp>
        <p:nvGrpSpPr>
          <p:cNvPr id="3" name="Gruppe 2"/>
          <p:cNvGrpSpPr/>
          <p:nvPr/>
        </p:nvGrpSpPr>
        <p:grpSpPr>
          <a:xfrm>
            <a:off x="2841264" y="1471165"/>
            <a:ext cx="6394978" cy="1892420"/>
            <a:chOff x="4958822" y="1588352"/>
            <a:chExt cx="6394978" cy="1892420"/>
          </a:xfrm>
        </p:grpSpPr>
        <p:sp>
          <p:nvSpPr>
            <p:cNvPr id="14" name="Rectangle 15">
              <a:extLst>
                <a:ext uri="{FF2B5EF4-FFF2-40B4-BE49-F238E27FC236}">
                  <a16:creationId xmlns:a16="http://schemas.microsoft.com/office/drawing/2014/main" id="{C01BA336-768D-7EC3-BB0F-684443886129}"/>
                </a:ext>
              </a:extLst>
            </p:cNvPr>
            <p:cNvSpPr/>
            <p:nvPr/>
          </p:nvSpPr>
          <p:spPr>
            <a:xfrm>
              <a:off x="4958822" y="1588352"/>
              <a:ext cx="6394978" cy="1892420"/>
            </a:xfrm>
            <a:prstGeom prst="rect">
              <a:avLst/>
            </a:prstGeom>
            <a:solidFill>
              <a:srgbClr val="ECF4F2"/>
            </a:solidFill>
            <a:ln w="12700"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b-NO" b="1" kern="0" dirty="0" smtClean="0">
                  <a:solidFill>
                    <a:srgbClr val="000000"/>
                  </a:solidFill>
                  <a:latin typeface="Arial"/>
                </a:rPr>
                <a:t>Format</a:t>
              </a:r>
              <a:endParaRPr lang="nb-NO" b="1" kern="0" dirty="0">
                <a:solidFill>
                  <a:srgbClr val="000000"/>
                </a:solidFill>
                <a:latin typeface="Arial"/>
              </a:endParaRPr>
            </a:p>
            <a:p>
              <a:pPr algn="ctr"/>
              <a:endParaRPr lang="nb-NO" sz="1400" i="1" kern="0" dirty="0">
                <a:solidFill>
                  <a:srgbClr val="000000"/>
                </a:solidFill>
                <a:latin typeface="Arial"/>
              </a:endParaRPr>
            </a:p>
            <a:p>
              <a:pPr algn="ctr"/>
              <a:endParaRPr lang="nb-NO" sz="14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a:p>
              <a:pPr algn="ctr"/>
              <a:endParaRPr lang="nb-NO" sz="1200" i="1" kern="0" dirty="0">
                <a:solidFill>
                  <a:srgbClr val="000000"/>
                </a:solidFill>
                <a:latin typeface="Arial"/>
              </a:endParaRPr>
            </a:p>
          </p:txBody>
        </p:sp>
        <p:sp>
          <p:nvSpPr>
            <p:cNvPr id="16" name="TextBox 69">
              <a:extLst>
                <a:ext uri="{FF2B5EF4-FFF2-40B4-BE49-F238E27FC236}">
                  <a16:creationId xmlns:a16="http://schemas.microsoft.com/office/drawing/2014/main" id="{772CF04C-7083-E00D-E93B-BAE08E2ACB5E}"/>
                </a:ext>
              </a:extLst>
            </p:cNvPr>
            <p:cNvSpPr txBox="1"/>
            <p:nvPr/>
          </p:nvSpPr>
          <p:spPr>
            <a:xfrm>
              <a:off x="10042205" y="2316542"/>
              <a:ext cx="958596" cy="830997"/>
            </a:xfrm>
            <a:prstGeom prst="rect">
              <a:avLst/>
            </a:prstGeom>
            <a:noFill/>
          </p:spPr>
          <p:txBody>
            <a:bodyPr wrap="none" lIns="0" rIns="0" rtlCol="0">
              <a:spAutoFit/>
            </a:bodyPr>
            <a:lstStyle/>
            <a:p>
              <a:pPr>
                <a:buClr>
                  <a:schemeClr val="accent1"/>
                </a:buClr>
              </a:pPr>
              <a:r>
                <a:rPr lang="nb-NO" sz="1600" b="1" dirty="0">
                  <a:solidFill>
                    <a:schemeClr val="tx1">
                      <a:lumMod val="85000"/>
                      <a:lumOff val="15000"/>
                    </a:schemeClr>
                  </a:solidFill>
                </a:rPr>
                <a:t>To digitale</a:t>
              </a:r>
            </a:p>
            <a:p>
              <a:pPr>
                <a:buClr>
                  <a:schemeClr val="accent1"/>
                </a:buClr>
              </a:pPr>
              <a:r>
                <a:rPr lang="nb-NO" sz="1600" b="1" dirty="0">
                  <a:solidFill>
                    <a:schemeClr val="tx1">
                      <a:lumMod val="85000"/>
                      <a:lumOff val="15000"/>
                    </a:schemeClr>
                  </a:solidFill>
                </a:rPr>
                <a:t>samlinger</a:t>
              </a:r>
            </a:p>
            <a:p>
              <a:pPr>
                <a:buClr>
                  <a:schemeClr val="accent1"/>
                </a:buClr>
              </a:pPr>
              <a:r>
                <a:rPr lang="nb-NO" sz="1600" dirty="0">
                  <a:solidFill>
                    <a:schemeClr val="tx1">
                      <a:lumMod val="85000"/>
                      <a:lumOff val="15000"/>
                    </a:schemeClr>
                  </a:solidFill>
                </a:rPr>
                <a:t>(april </a:t>
              </a:r>
              <a:r>
                <a:rPr lang="nb-NO" sz="1600" dirty="0" smtClean="0">
                  <a:solidFill>
                    <a:schemeClr val="tx1">
                      <a:lumMod val="85000"/>
                      <a:lumOff val="15000"/>
                    </a:schemeClr>
                  </a:solidFill>
                </a:rPr>
                <a:t>2023</a:t>
              </a:r>
              <a:r>
                <a:rPr lang="nb-NO" sz="1600" dirty="0">
                  <a:solidFill>
                    <a:schemeClr val="tx1">
                      <a:lumMod val="85000"/>
                      <a:lumOff val="15000"/>
                    </a:schemeClr>
                  </a:solidFill>
                </a:rPr>
                <a:t>)</a:t>
              </a:r>
            </a:p>
          </p:txBody>
        </p:sp>
        <p:pic>
          <p:nvPicPr>
            <p:cNvPr id="18" name="Picture 6" descr="Foto av en PC-skjerm">
              <a:extLst>
                <a:ext uri="{FF2B5EF4-FFF2-40B4-BE49-F238E27FC236}">
                  <a16:creationId xmlns:a16="http://schemas.microsoft.com/office/drawing/2014/main" id="{7DD67C9B-1736-AAC0-E99B-5C1FD31289EE}"/>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8790033" y="2152711"/>
              <a:ext cx="1101494" cy="1224000"/>
            </a:xfrm>
            <a:prstGeom prst="roundRect">
              <a:avLst/>
            </a:prstGeom>
          </p:spPr>
        </p:pic>
        <p:sp>
          <p:nvSpPr>
            <p:cNvPr id="15" name="TextBox 68">
              <a:extLst>
                <a:ext uri="{FF2B5EF4-FFF2-40B4-BE49-F238E27FC236}">
                  <a16:creationId xmlns:a16="http://schemas.microsoft.com/office/drawing/2014/main" id="{D651DD91-A548-4450-26EB-7027FD553BFF}"/>
                </a:ext>
              </a:extLst>
            </p:cNvPr>
            <p:cNvSpPr txBox="1"/>
            <p:nvPr/>
          </p:nvSpPr>
          <p:spPr>
            <a:xfrm>
              <a:off x="7114002" y="2299458"/>
              <a:ext cx="1252266" cy="830997"/>
            </a:xfrm>
            <a:prstGeom prst="rect">
              <a:avLst/>
            </a:prstGeom>
            <a:noFill/>
          </p:spPr>
          <p:txBody>
            <a:bodyPr wrap="none" lIns="0" rIns="0" rtlCol="0">
              <a:spAutoFit/>
            </a:bodyPr>
            <a:lstStyle/>
            <a:p>
              <a:pPr>
                <a:buClr>
                  <a:schemeClr val="accent1"/>
                </a:buClr>
              </a:pPr>
              <a:r>
                <a:rPr lang="nb-NO" sz="1600" b="1" dirty="0">
                  <a:solidFill>
                    <a:schemeClr val="tx1">
                      <a:lumMod val="85000"/>
                      <a:lumOff val="15000"/>
                    </a:schemeClr>
                  </a:solidFill>
                </a:rPr>
                <a:t>Fysisk </a:t>
              </a:r>
              <a:r>
                <a:rPr lang="nb-NO" sz="1600" b="1" dirty="0" smtClean="0">
                  <a:solidFill>
                    <a:schemeClr val="tx1">
                      <a:lumMod val="85000"/>
                      <a:lumOff val="15000"/>
                    </a:schemeClr>
                  </a:solidFill>
                </a:rPr>
                <a:t>samling </a:t>
              </a:r>
              <a:br>
                <a:rPr lang="nb-NO" sz="1600" b="1" dirty="0" smtClean="0">
                  <a:solidFill>
                    <a:schemeClr val="tx1">
                      <a:lumMod val="85000"/>
                      <a:lumOff val="15000"/>
                    </a:schemeClr>
                  </a:solidFill>
                </a:rPr>
              </a:br>
              <a:r>
                <a:rPr lang="nb-NO" sz="1600" b="1" dirty="0" smtClean="0">
                  <a:solidFill>
                    <a:schemeClr val="tx1">
                      <a:lumMod val="85000"/>
                      <a:lumOff val="15000"/>
                    </a:schemeClr>
                  </a:solidFill>
                </a:rPr>
                <a:t>i Oslo</a:t>
              </a:r>
            </a:p>
            <a:p>
              <a:pPr>
                <a:buClr>
                  <a:schemeClr val="accent1"/>
                </a:buClr>
              </a:pPr>
              <a:r>
                <a:rPr lang="nb-NO" sz="1600" dirty="0" smtClean="0">
                  <a:solidFill>
                    <a:schemeClr val="tx1">
                      <a:lumMod val="85000"/>
                      <a:lumOff val="15000"/>
                    </a:schemeClr>
                  </a:solidFill>
                </a:rPr>
                <a:t>(april 2023</a:t>
              </a:r>
              <a:r>
                <a:rPr lang="nb-NO" sz="1600" dirty="0">
                  <a:solidFill>
                    <a:schemeClr val="tx1">
                      <a:lumMod val="85000"/>
                      <a:lumOff val="15000"/>
                    </a:schemeClr>
                  </a:solidFill>
                </a:rPr>
                <a:t>)</a:t>
              </a:r>
              <a:endParaRPr lang="nb-NO" sz="1600" b="1" dirty="0">
                <a:solidFill>
                  <a:schemeClr val="tx1">
                    <a:lumMod val="85000"/>
                    <a:lumOff val="15000"/>
                  </a:schemeClr>
                </a:solidFill>
              </a:endParaRPr>
            </a:p>
          </p:txBody>
        </p:sp>
        <p:pic>
          <p:nvPicPr>
            <p:cNvPr id="17" name="Picture 2" descr="Foto av deltakere på samlingen i Oslo">
              <a:extLst>
                <a:ext uri="{FF2B5EF4-FFF2-40B4-BE49-F238E27FC236}">
                  <a16:creationId xmlns:a16="http://schemas.microsoft.com/office/drawing/2014/main" id="{81E54922-3241-68FF-242C-FF96230164E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146879" y="2152711"/>
              <a:ext cx="1827375" cy="1218250"/>
            </a:xfrm>
            <a:prstGeom prst="roundRect">
              <a:avLst/>
            </a:prstGeom>
          </p:spPr>
        </p:pic>
      </p:grpSp>
      <p:sp>
        <p:nvSpPr>
          <p:cNvPr id="2" name="Tittel 1"/>
          <p:cNvSpPr>
            <a:spLocks noGrp="1"/>
          </p:cNvSpPr>
          <p:nvPr>
            <p:ph type="title"/>
          </p:nvPr>
        </p:nvSpPr>
        <p:spPr>
          <a:xfrm>
            <a:off x="756612" y="145602"/>
            <a:ext cx="10515600" cy="1325563"/>
          </a:xfrm>
        </p:spPr>
        <p:txBody>
          <a:bodyPr/>
          <a:lstStyle/>
          <a:p>
            <a:pPr algn="ctr"/>
            <a:r>
              <a:rPr lang="nb-NO" dirty="0" smtClean="0"/>
              <a:t>Fremtidssamlinger</a:t>
            </a:r>
            <a:endParaRPr lang="nb-NO" dirty="0"/>
          </a:p>
        </p:txBody>
      </p:sp>
    </p:spTree>
    <p:extLst>
      <p:ext uri="{BB962C8B-B14F-4D97-AF65-F5344CB8AC3E}">
        <p14:creationId xmlns:p14="http://schemas.microsoft.com/office/powerpoint/2010/main" val="288391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Foto av gruppearbeid"/>
          <p:cNvPicPr>
            <a:picLocks noChangeAspect="1"/>
          </p:cNvPicPr>
          <p:nvPr/>
        </p:nvPicPr>
        <p:blipFill rotWithShape="1">
          <a:blip r:embed="rId3" cstate="email">
            <a:extLst>
              <a:ext uri="{28A0092B-C50C-407E-A947-70E740481C1C}">
                <a14:useLocalDpi xmlns:a14="http://schemas.microsoft.com/office/drawing/2010/main"/>
              </a:ext>
            </a:extLst>
          </a:blip>
          <a:srcRect r="66" b="10500"/>
          <a:stretch/>
        </p:blipFill>
        <p:spPr>
          <a:xfrm>
            <a:off x="6091989" y="3240000"/>
            <a:ext cx="6100011" cy="3642063"/>
          </a:xfrm>
          <a:prstGeom prst="rect">
            <a:avLst/>
          </a:prstGeom>
        </p:spPr>
      </p:pic>
      <p:pic>
        <p:nvPicPr>
          <p:cNvPr id="8" name="Bilde 7" descr="Foto av konferansedeltakere i dialo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21" y="3240000"/>
            <a:ext cx="6108415" cy="3642063"/>
          </a:xfrm>
          <a:prstGeom prst="rect">
            <a:avLst/>
          </a:prstGeom>
        </p:spPr>
      </p:pic>
      <p:pic>
        <p:nvPicPr>
          <p:cNvPr id="5" name="Bilde 4" descr="Foto av gruppearbei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0" y="-16042"/>
            <a:ext cx="6104021" cy="3643813"/>
          </a:xfrm>
          <a:prstGeom prst="rect">
            <a:avLst/>
          </a:prstGeom>
        </p:spPr>
      </p:pic>
      <p:pic>
        <p:nvPicPr>
          <p:cNvPr id="3" name="Bilde 2" descr="Foto av foredragsholder på TSB-lederkonferansen "/>
          <p:cNvPicPr>
            <a:picLocks noChangeAspect="1"/>
          </p:cNvPicPr>
          <p:nvPr/>
        </p:nvPicPr>
        <p:blipFill rotWithShape="1">
          <a:blip r:embed="rId6" cstate="email">
            <a:extLst>
              <a:ext uri="{28A0092B-C50C-407E-A947-70E740481C1C}">
                <a14:useLocalDpi xmlns:a14="http://schemas.microsoft.com/office/drawing/2010/main"/>
              </a:ext>
            </a:extLst>
          </a:blip>
          <a:srcRect l="-394" t="10457"/>
          <a:stretch/>
        </p:blipFill>
        <p:spPr>
          <a:xfrm>
            <a:off x="-32083" y="-16042"/>
            <a:ext cx="6128084" cy="3643813"/>
          </a:xfrm>
          <a:prstGeom prst="rect">
            <a:avLst/>
          </a:prstGeom>
        </p:spPr>
      </p:pic>
      <p:sp>
        <p:nvSpPr>
          <p:cNvPr id="13" name="TekstSylinder 12"/>
          <p:cNvSpPr txBox="1"/>
          <p:nvPr/>
        </p:nvSpPr>
        <p:spPr>
          <a:xfrm>
            <a:off x="-32083" y="6574286"/>
            <a:ext cx="1235241" cy="307777"/>
          </a:xfrm>
          <a:prstGeom prst="rect">
            <a:avLst/>
          </a:prstGeom>
          <a:noFill/>
        </p:spPr>
        <p:txBody>
          <a:bodyPr wrap="square" rtlCol="0">
            <a:spAutoFit/>
          </a:bodyPr>
          <a:lstStyle/>
          <a:p>
            <a:r>
              <a:rPr lang="nb-NO" sz="1400" dirty="0" smtClean="0">
                <a:solidFill>
                  <a:schemeClr val="bg1"/>
                </a:solidFill>
              </a:rPr>
              <a:t>Foto: NK-TSB</a:t>
            </a:r>
            <a:endParaRPr lang="nb-NO" sz="1400" dirty="0">
              <a:solidFill>
                <a:schemeClr val="bg1"/>
              </a:solidFill>
            </a:endParaRPr>
          </a:p>
        </p:txBody>
      </p:sp>
      <p:sp>
        <p:nvSpPr>
          <p:cNvPr id="2" name="Tittel 1"/>
          <p:cNvSpPr>
            <a:spLocks noGrp="1"/>
          </p:cNvSpPr>
          <p:nvPr>
            <p:ph type="title" idx="4294967295"/>
          </p:nvPr>
        </p:nvSpPr>
        <p:spPr>
          <a:xfrm>
            <a:off x="862263" y="2674056"/>
            <a:ext cx="10515600" cy="1131888"/>
          </a:xfrm>
        </p:spPr>
        <p:txBody>
          <a:bodyPr/>
          <a:lstStyle/>
          <a:p>
            <a:pPr algn="ctr"/>
            <a:r>
              <a:rPr lang="nb-NO" b="1" dirty="0" smtClean="0">
                <a:solidFill>
                  <a:schemeClr val="bg1"/>
                </a:solidFill>
                <a:effectLst>
                  <a:glow rad="63500">
                    <a:schemeClr val="accent3">
                      <a:satMod val="175000"/>
                      <a:alpha val="40000"/>
                    </a:schemeClr>
                  </a:glow>
                  <a:outerShdw blurRad="50800" dist="38100" dir="16200000" rotWithShape="0">
                    <a:prstClr val="black">
                      <a:alpha val="40000"/>
                    </a:prstClr>
                  </a:outerShdw>
                </a:effectLst>
                <a:latin typeface="+mn-lt"/>
              </a:rPr>
              <a:t>Strategiske veivalg</a:t>
            </a:r>
            <a:endParaRPr lang="nb-NO" b="1" dirty="0">
              <a:solidFill>
                <a:schemeClr val="bg1"/>
              </a:solidFill>
              <a:effectLst>
                <a:glow rad="63500">
                  <a:schemeClr val="accent3">
                    <a:satMod val="175000"/>
                    <a:alpha val="40000"/>
                  </a:schemeClr>
                </a:glow>
                <a:outerShdw blurRad="50800" dist="38100" dir="16200000" rotWithShape="0">
                  <a:prstClr val="black">
                    <a:alpha val="40000"/>
                  </a:prstClr>
                </a:outerShdw>
              </a:effectLst>
              <a:latin typeface="+mn-lt"/>
            </a:endParaRPr>
          </a:p>
        </p:txBody>
      </p:sp>
    </p:spTree>
    <p:extLst>
      <p:ext uri="{BB962C8B-B14F-4D97-AF65-F5344CB8AC3E}">
        <p14:creationId xmlns:p14="http://schemas.microsoft.com/office/powerpoint/2010/main" val="242301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e 35"/>
          <p:cNvGrpSpPr/>
          <p:nvPr/>
        </p:nvGrpSpPr>
        <p:grpSpPr>
          <a:xfrm>
            <a:off x="3368750" y="4688393"/>
            <a:ext cx="2454311" cy="2010552"/>
            <a:chOff x="3368750" y="4688393"/>
            <a:chExt cx="2454311" cy="2010552"/>
          </a:xfrm>
        </p:grpSpPr>
        <p:sp>
          <p:nvSpPr>
            <p:cNvPr id="25" name="Rektangel 24" descr="Foto av fire personer samlet rundt et nettbrett ved i et møte"/>
            <p:cNvSpPr/>
            <p:nvPr/>
          </p:nvSpPr>
          <p:spPr>
            <a:xfrm>
              <a:off x="3368750" y="4688393"/>
              <a:ext cx="2454311" cy="18137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26" name="Frihåndsform 25"/>
            <p:cNvSpPr/>
            <p:nvPr/>
          </p:nvSpPr>
          <p:spPr>
            <a:xfrm>
              <a:off x="3439470" y="6190703"/>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Samarbeid på tvers </a:t>
              </a:r>
              <a:br>
                <a:rPr lang="nb-NO" sz="1300" kern="1200" dirty="0" smtClean="0"/>
              </a:br>
              <a:r>
                <a:rPr lang="nb-NO" sz="1300" kern="1200" dirty="0" smtClean="0"/>
                <a:t>blir viktigere</a:t>
              </a:r>
              <a:endParaRPr lang="nb-NO" sz="1300" kern="1200" dirty="0"/>
            </a:p>
          </p:txBody>
        </p:sp>
      </p:grpSp>
      <p:grpSp>
        <p:nvGrpSpPr>
          <p:cNvPr id="35" name="Gruppe 34"/>
          <p:cNvGrpSpPr/>
          <p:nvPr/>
        </p:nvGrpSpPr>
        <p:grpSpPr>
          <a:xfrm>
            <a:off x="313499" y="4688393"/>
            <a:ext cx="2454311" cy="2010552"/>
            <a:chOff x="313499" y="4688393"/>
            <a:chExt cx="2454311" cy="2010552"/>
          </a:xfrm>
        </p:grpSpPr>
        <p:sp>
          <p:nvSpPr>
            <p:cNvPr id="23" name="Rektangel 22" descr="Foto av en mann som ser inn i kamera"/>
            <p:cNvSpPr/>
            <p:nvPr/>
          </p:nvSpPr>
          <p:spPr>
            <a:xfrm>
              <a:off x="313499" y="4688393"/>
              <a:ext cx="2454311" cy="181372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24" name="Frihåndsform 23"/>
            <p:cNvSpPr/>
            <p:nvPr/>
          </p:nvSpPr>
          <p:spPr>
            <a:xfrm>
              <a:off x="384218" y="6190703"/>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Pasienten i sentrum</a:t>
              </a:r>
              <a:endParaRPr lang="nb-NO" sz="1300" kern="1200" dirty="0"/>
            </a:p>
          </p:txBody>
        </p:sp>
      </p:grpSp>
      <p:grpSp>
        <p:nvGrpSpPr>
          <p:cNvPr id="34" name="Gruppe 33"/>
          <p:cNvGrpSpPr/>
          <p:nvPr/>
        </p:nvGrpSpPr>
        <p:grpSpPr>
          <a:xfrm>
            <a:off x="9464574" y="2504635"/>
            <a:ext cx="2454311" cy="2010544"/>
            <a:chOff x="9464574" y="2504635"/>
            <a:chExt cx="2454311" cy="2010544"/>
          </a:xfrm>
        </p:grpSpPr>
        <p:sp>
          <p:nvSpPr>
            <p:cNvPr id="21" name="Rektangel 20" descr="Foto av fem personer rundt et møtebord"/>
            <p:cNvSpPr/>
            <p:nvPr/>
          </p:nvSpPr>
          <p:spPr>
            <a:xfrm>
              <a:off x="9464574" y="2504635"/>
              <a:ext cx="2454311" cy="1813726"/>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22" name="Frihåndsform 21"/>
            <p:cNvSpPr/>
            <p:nvPr/>
          </p:nvSpPr>
          <p:spPr>
            <a:xfrm>
              <a:off x="9535249" y="4006937"/>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Fremtidens kunnskapsbaserte behandling</a:t>
              </a:r>
              <a:endParaRPr lang="nb-NO" sz="1300" kern="1200" dirty="0"/>
            </a:p>
          </p:txBody>
        </p:sp>
      </p:grpSp>
      <p:grpSp>
        <p:nvGrpSpPr>
          <p:cNvPr id="33" name="Gruppe 32"/>
          <p:cNvGrpSpPr/>
          <p:nvPr/>
        </p:nvGrpSpPr>
        <p:grpSpPr>
          <a:xfrm>
            <a:off x="6409322" y="2504635"/>
            <a:ext cx="2454311" cy="2010544"/>
            <a:chOff x="6409322" y="2504635"/>
            <a:chExt cx="2454311" cy="2010544"/>
          </a:xfrm>
        </p:grpSpPr>
        <p:sp>
          <p:nvSpPr>
            <p:cNvPr id="19" name="Rektangel 18" descr="Foto av en kvinne som tar en pille med et glass vann"/>
            <p:cNvSpPr/>
            <p:nvPr/>
          </p:nvSpPr>
          <p:spPr>
            <a:xfrm>
              <a:off x="6409322" y="2504635"/>
              <a:ext cx="2454311" cy="181372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20" name="Frihåndsform 19"/>
            <p:cNvSpPr/>
            <p:nvPr/>
          </p:nvSpPr>
          <p:spPr>
            <a:xfrm>
              <a:off x="6479998" y="4006937"/>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Medikamentell behandling </a:t>
              </a:r>
              <a:br>
                <a:rPr lang="nb-NO" sz="1300" kern="1200" dirty="0" smtClean="0"/>
              </a:br>
              <a:r>
                <a:rPr lang="nb-NO" sz="1300" kern="1200" dirty="0" smtClean="0"/>
                <a:t>i vekst</a:t>
              </a:r>
              <a:endParaRPr lang="nb-NO" sz="1300" kern="1200" dirty="0"/>
            </a:p>
          </p:txBody>
        </p:sp>
      </p:grpSp>
      <p:grpSp>
        <p:nvGrpSpPr>
          <p:cNvPr id="32" name="Gruppe 31"/>
          <p:cNvGrpSpPr/>
          <p:nvPr/>
        </p:nvGrpSpPr>
        <p:grpSpPr>
          <a:xfrm>
            <a:off x="3354071" y="2504635"/>
            <a:ext cx="2454311" cy="2010544"/>
            <a:chOff x="3354071" y="2504635"/>
            <a:chExt cx="2454311" cy="2010544"/>
          </a:xfrm>
        </p:grpSpPr>
        <p:sp>
          <p:nvSpPr>
            <p:cNvPr id="17" name="Rektangel 16" descr="Foto av en kvinne som ser ned på et nettbrett"/>
            <p:cNvSpPr/>
            <p:nvPr/>
          </p:nvSpPr>
          <p:spPr>
            <a:xfrm>
              <a:off x="3354071" y="2504635"/>
              <a:ext cx="2454311" cy="181372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8" name="Frihåndsform 17"/>
            <p:cNvSpPr/>
            <p:nvPr/>
          </p:nvSpPr>
          <p:spPr>
            <a:xfrm>
              <a:off x="3424746" y="4006937"/>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Digitale muligheter i vekst</a:t>
              </a:r>
              <a:endParaRPr lang="nb-NO" sz="1300" kern="1200" dirty="0"/>
            </a:p>
          </p:txBody>
        </p:sp>
      </p:grpSp>
      <p:grpSp>
        <p:nvGrpSpPr>
          <p:cNvPr id="31" name="Gruppe 30"/>
          <p:cNvGrpSpPr/>
          <p:nvPr/>
        </p:nvGrpSpPr>
        <p:grpSpPr>
          <a:xfrm>
            <a:off x="298819" y="2504635"/>
            <a:ext cx="2454311" cy="2010544"/>
            <a:chOff x="298819" y="2504635"/>
            <a:chExt cx="2454311" cy="2010544"/>
          </a:xfrm>
        </p:grpSpPr>
        <p:sp>
          <p:nvSpPr>
            <p:cNvPr id="15" name="Rektangel 14" descr="Foto av en kvinne på farten i sykepleieruniform som drikker kaffe og holder telefonen i hånden"/>
            <p:cNvSpPr/>
            <p:nvPr/>
          </p:nvSpPr>
          <p:spPr>
            <a:xfrm>
              <a:off x="298819" y="2504635"/>
              <a:ext cx="2454311" cy="1813726"/>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6" name="Frihåndsform 15"/>
            <p:cNvSpPr/>
            <p:nvPr/>
          </p:nvSpPr>
          <p:spPr>
            <a:xfrm>
              <a:off x="369494" y="4006937"/>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Sterkere prioritering </a:t>
              </a:r>
              <a:br>
                <a:rPr lang="nb-NO" sz="1300" kern="1200" dirty="0" smtClean="0"/>
              </a:br>
              <a:r>
                <a:rPr lang="nb-NO" sz="1300" kern="1200" dirty="0" smtClean="0"/>
                <a:t>av ressurser</a:t>
              </a:r>
              <a:endParaRPr lang="nb-NO" sz="1300" kern="1200" dirty="0"/>
            </a:p>
          </p:txBody>
        </p:sp>
      </p:grpSp>
      <p:grpSp>
        <p:nvGrpSpPr>
          <p:cNvPr id="30" name="Gruppe 29"/>
          <p:cNvGrpSpPr/>
          <p:nvPr/>
        </p:nvGrpSpPr>
        <p:grpSpPr>
          <a:xfrm>
            <a:off x="9464574" y="250432"/>
            <a:ext cx="2454311" cy="2010544"/>
            <a:chOff x="9464574" y="250432"/>
            <a:chExt cx="2454311" cy="2010544"/>
          </a:xfrm>
        </p:grpSpPr>
        <p:sp>
          <p:nvSpPr>
            <p:cNvPr id="13" name="Rektangel 12" descr="Foto av mange mennesker som går på gata"/>
            <p:cNvSpPr/>
            <p:nvPr/>
          </p:nvSpPr>
          <p:spPr>
            <a:xfrm>
              <a:off x="9464574" y="250432"/>
              <a:ext cx="2454311" cy="1813726"/>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4" name="Frihåndsform 13"/>
            <p:cNvSpPr/>
            <p:nvPr/>
          </p:nvSpPr>
          <p:spPr>
            <a:xfrm>
              <a:off x="9535249" y="1752734"/>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Mer komplekse sosio-økonomiske russammenhenger</a:t>
              </a:r>
              <a:endParaRPr lang="nb-NO" sz="1300" kern="1200" dirty="0"/>
            </a:p>
          </p:txBody>
        </p:sp>
      </p:grpSp>
      <p:grpSp>
        <p:nvGrpSpPr>
          <p:cNvPr id="29" name="Gruppe 28"/>
          <p:cNvGrpSpPr/>
          <p:nvPr/>
        </p:nvGrpSpPr>
        <p:grpSpPr>
          <a:xfrm>
            <a:off x="6409322" y="250432"/>
            <a:ext cx="2454311" cy="2010544"/>
            <a:chOff x="6409322" y="250432"/>
            <a:chExt cx="2454311" cy="2010544"/>
          </a:xfrm>
        </p:grpSpPr>
        <p:sp>
          <p:nvSpPr>
            <p:cNvPr id="11" name="Rektangel 10" descr="Foto av flere hender som holder i mobiltelefoner"/>
            <p:cNvSpPr/>
            <p:nvPr/>
          </p:nvSpPr>
          <p:spPr>
            <a:xfrm>
              <a:off x="6409322" y="250432"/>
              <a:ext cx="2454311" cy="1813726"/>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2" name="Frihåndsform 11"/>
            <p:cNvSpPr/>
            <p:nvPr/>
          </p:nvSpPr>
          <p:spPr>
            <a:xfrm>
              <a:off x="6479998" y="1752734"/>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Digitalisert avhengighet</a:t>
              </a:r>
              <a:endParaRPr lang="nb-NO" sz="1300" kern="1200" dirty="0"/>
            </a:p>
          </p:txBody>
        </p:sp>
      </p:grpSp>
      <p:grpSp>
        <p:nvGrpSpPr>
          <p:cNvPr id="28" name="Gruppe 27"/>
          <p:cNvGrpSpPr/>
          <p:nvPr/>
        </p:nvGrpSpPr>
        <p:grpSpPr>
          <a:xfrm>
            <a:off x="3354071" y="250432"/>
            <a:ext cx="2454311" cy="2010544"/>
            <a:chOff x="3354071" y="250432"/>
            <a:chExt cx="2454311" cy="2010544"/>
          </a:xfrm>
        </p:grpSpPr>
        <p:sp>
          <p:nvSpPr>
            <p:cNvPr id="9" name="Rektangel 8" descr="Foto av en eldre mann som drikker av et glass med rødvin"/>
            <p:cNvSpPr/>
            <p:nvPr/>
          </p:nvSpPr>
          <p:spPr>
            <a:xfrm>
              <a:off x="3354071" y="250432"/>
              <a:ext cx="2454311" cy="1813726"/>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0" name="Frihåndsform 9"/>
            <p:cNvSpPr/>
            <p:nvPr/>
          </p:nvSpPr>
          <p:spPr>
            <a:xfrm>
              <a:off x="3424746" y="1752734"/>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De nye gamle </a:t>
              </a:r>
              <a:r>
                <a:rPr lang="nb-NO" sz="1300" kern="1200" dirty="0" err="1" smtClean="0"/>
                <a:t>rusbrukerne</a:t>
              </a:r>
              <a:endParaRPr lang="nb-NO" sz="1300" kern="1200" dirty="0"/>
            </a:p>
          </p:txBody>
        </p:sp>
      </p:grpSp>
      <p:grpSp>
        <p:nvGrpSpPr>
          <p:cNvPr id="27" name="Gruppe 26"/>
          <p:cNvGrpSpPr/>
          <p:nvPr/>
        </p:nvGrpSpPr>
        <p:grpSpPr>
          <a:xfrm>
            <a:off x="298819" y="250432"/>
            <a:ext cx="2454311" cy="2010544"/>
            <a:chOff x="298819" y="250432"/>
            <a:chExt cx="2454311" cy="2010544"/>
          </a:xfrm>
        </p:grpSpPr>
        <p:sp>
          <p:nvSpPr>
            <p:cNvPr id="7" name="Rektangel 6" descr="Foto av tre personer hvor en av dem røyker og de andre smiler"/>
            <p:cNvSpPr/>
            <p:nvPr/>
          </p:nvSpPr>
          <p:spPr>
            <a:xfrm>
              <a:off x="298819" y="250432"/>
              <a:ext cx="2454311" cy="1813726"/>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Frihåndsform 7"/>
            <p:cNvSpPr/>
            <p:nvPr/>
          </p:nvSpPr>
          <p:spPr>
            <a:xfrm>
              <a:off x="369494" y="1752734"/>
              <a:ext cx="2279549" cy="508242"/>
            </a:xfrm>
            <a:custGeom>
              <a:avLst/>
              <a:gdLst>
                <a:gd name="connsiteX0" fmla="*/ 0 w 2279549"/>
                <a:gd name="connsiteY0" fmla="*/ 0 h 508242"/>
                <a:gd name="connsiteX1" fmla="*/ 2279549 w 2279549"/>
                <a:gd name="connsiteY1" fmla="*/ 0 h 508242"/>
                <a:gd name="connsiteX2" fmla="*/ 2279549 w 2279549"/>
                <a:gd name="connsiteY2" fmla="*/ 508242 h 508242"/>
                <a:gd name="connsiteX3" fmla="*/ 0 w 2279549"/>
                <a:gd name="connsiteY3" fmla="*/ 508242 h 508242"/>
                <a:gd name="connsiteX4" fmla="*/ 0 w 2279549"/>
                <a:gd name="connsiteY4" fmla="*/ 0 h 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549" h="508242">
                  <a:moveTo>
                    <a:pt x="0" y="0"/>
                  </a:moveTo>
                  <a:lnTo>
                    <a:pt x="2279549" y="0"/>
                  </a:lnTo>
                  <a:lnTo>
                    <a:pt x="2279549" y="508242"/>
                  </a:lnTo>
                  <a:lnTo>
                    <a:pt x="0" y="508242"/>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577850">
                <a:lnSpc>
                  <a:spcPct val="90000"/>
                </a:lnSpc>
                <a:spcBef>
                  <a:spcPct val="0"/>
                </a:spcBef>
                <a:spcAft>
                  <a:spcPct val="5000"/>
                </a:spcAft>
              </a:pPr>
              <a:r>
                <a:rPr lang="nb-NO" sz="1300" kern="1200" dirty="0" smtClean="0"/>
                <a:t>Et mer liberalt syn på rus</a:t>
              </a:r>
              <a:endParaRPr lang="nb-NO" sz="1300" kern="1200" dirty="0"/>
            </a:p>
          </p:txBody>
        </p:sp>
      </p:grpSp>
      <p:sp>
        <p:nvSpPr>
          <p:cNvPr id="5" name="Tittel 1"/>
          <p:cNvSpPr txBox="1">
            <a:spLocks/>
          </p:cNvSpPr>
          <p:nvPr/>
        </p:nvSpPr>
        <p:spPr>
          <a:xfrm>
            <a:off x="6376738" y="4680284"/>
            <a:ext cx="5618746" cy="1840832"/>
          </a:xfrm>
          <a:prstGeom prst="rect">
            <a:avLst/>
          </a:prstGeom>
          <a:solidFill>
            <a:srgbClr val="44546A"/>
          </a:solidFill>
        </p:spPr>
        <p:txBody>
          <a:bodyPr anchor="ct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rgbClr val="004D9A"/>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sz="4000" dirty="0" smtClean="0">
                <a:solidFill>
                  <a:schemeClr val="bg1"/>
                </a:solidFill>
              </a:rPr>
              <a:t>10 trender</a:t>
            </a:r>
          </a:p>
          <a:p>
            <a:pPr algn="ctr"/>
            <a:r>
              <a:rPr lang="nb-NO" sz="4000" dirty="0" smtClean="0">
                <a:solidFill>
                  <a:schemeClr val="bg1"/>
                </a:solidFill>
              </a:rPr>
              <a:t>identifisert</a:t>
            </a:r>
          </a:p>
        </p:txBody>
      </p:sp>
    </p:spTree>
    <p:extLst>
      <p:ext uri="{BB962C8B-B14F-4D97-AF65-F5344CB8AC3E}">
        <p14:creationId xmlns:p14="http://schemas.microsoft.com/office/powerpoint/2010/main" val="17306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55613" y="6355443"/>
            <a:ext cx="7678738" cy="430616"/>
          </a:xfrm>
        </p:spPr>
        <p:txBody>
          <a:bodyPr/>
          <a:lstStyle/>
          <a:p>
            <a:r>
              <a:rPr lang="nb-NO" dirty="0"/>
              <a:t>1) </a:t>
            </a:r>
            <a:r>
              <a:rPr lang="nb-NO" dirty="0">
                <a:solidFill>
                  <a:schemeClr val="tx1">
                    <a:lumMod val="85000"/>
                    <a:lumOff val="15000"/>
                  </a:schemeClr>
                </a:solidFill>
              </a:rPr>
              <a:t>H</a:t>
            </a:r>
            <a:r>
              <a:rPr lang="nb-NO" sz="900" dirty="0">
                <a:solidFill>
                  <a:schemeClr val="tx1">
                    <a:lumMod val="85000"/>
                    <a:lumOff val="15000"/>
                  </a:schemeClr>
                </a:solidFill>
              </a:rPr>
              <a:t>øy viktighet tilsvarer </a:t>
            </a:r>
            <a:r>
              <a:rPr lang="nb-NO" sz="900" dirty="0" smtClean="0">
                <a:solidFill>
                  <a:schemeClr val="tx1">
                    <a:lumMod val="85000"/>
                    <a:lumOff val="15000"/>
                  </a:schemeClr>
                </a:solidFill>
              </a:rPr>
              <a:t>&gt;= 4.5 </a:t>
            </a:r>
            <a:r>
              <a:rPr lang="nb-NO" sz="900" dirty="0">
                <a:solidFill>
                  <a:schemeClr val="tx1">
                    <a:lumMod val="85000"/>
                    <a:lumOff val="15000"/>
                  </a:schemeClr>
                </a:solidFill>
              </a:rPr>
              <a:t>på en skala fra 1-6 og lav beredskap tilsvarer </a:t>
            </a:r>
            <a:r>
              <a:rPr lang="nb-NO" sz="900" dirty="0" smtClean="0">
                <a:solidFill>
                  <a:schemeClr val="tx1">
                    <a:lumMod val="85000"/>
                    <a:lumOff val="15000"/>
                  </a:schemeClr>
                </a:solidFill>
              </a:rPr>
              <a:t>&lt;= 3.5</a:t>
            </a:r>
            <a:r>
              <a:rPr lang="nb-NO" sz="900" dirty="0">
                <a:solidFill>
                  <a:schemeClr val="tx1">
                    <a:lumMod val="85000"/>
                    <a:lumOff val="15000"/>
                  </a:schemeClr>
                </a:solidFill>
              </a:rPr>
              <a:t>. </a:t>
            </a:r>
            <a:r>
              <a:rPr lang="nb-NO" dirty="0"/>
              <a:t/>
            </a:r>
            <a:br>
              <a:rPr lang="nb-NO" dirty="0"/>
            </a:br>
            <a:r>
              <a:rPr lang="nb-NO" dirty="0" smtClean="0"/>
              <a:t>2</a:t>
            </a:r>
            <a:r>
              <a:rPr lang="nb-NO" dirty="0"/>
              <a:t>)  Det er individer I denne gruppen, så særtrekk ved evalueringene bør ikke </a:t>
            </a:r>
            <a:r>
              <a:rPr lang="nb-NO" dirty="0" smtClean="0"/>
              <a:t>overfortolkes</a:t>
            </a:r>
            <a:endParaRPr lang="nb-NO" dirty="0"/>
          </a:p>
        </p:txBody>
      </p:sp>
      <p:pic>
        <p:nvPicPr>
          <p:cNvPr id="3" name="Bilde 1" descr="Bilde av tabell som viser de ti trendene rangert fra størst til minst gap mellom viktighet og beredskap">
            <a:extLst>
              <a:ext uri="{FF2B5EF4-FFF2-40B4-BE49-F238E27FC236}">
                <a16:creationId xmlns:a16="http://schemas.microsoft.com/office/drawing/2014/main" id="{F7EC5040-3590-5B0C-ACEB-8861AB31EF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2321" y="1233488"/>
            <a:ext cx="5715818" cy="5040312"/>
          </a:xfrm>
          <a:prstGeom prst="rect">
            <a:avLst/>
          </a:prstGeom>
        </p:spPr>
      </p:pic>
      <p:sp>
        <p:nvSpPr>
          <p:cNvPr id="9" name="Rectangle 8">
            <a:extLst>
              <a:ext uri="{FF2B5EF4-FFF2-40B4-BE49-F238E27FC236}">
                <a16:creationId xmlns:a16="http://schemas.microsoft.com/office/drawing/2014/main" id="{55F2AECE-AFAC-D48D-D8DC-2C8502DCC137}"/>
              </a:ext>
            </a:extLst>
          </p:cNvPr>
          <p:cNvSpPr/>
          <p:nvPr/>
        </p:nvSpPr>
        <p:spPr>
          <a:xfrm>
            <a:off x="455613" y="1517773"/>
            <a:ext cx="5364000" cy="475602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tIns="144000" rtlCol="0" anchor="t"/>
          <a:lstStyle/>
          <a:p>
            <a:pPr>
              <a:spcBef>
                <a:spcPts val="200"/>
              </a:spcBef>
              <a:spcAft>
                <a:spcPts val="200"/>
              </a:spcAft>
              <a:buClr>
                <a:schemeClr val="accent1"/>
              </a:buClr>
            </a:pPr>
            <a:r>
              <a:rPr lang="nb-NO" sz="1600" dirty="0">
                <a:solidFill>
                  <a:schemeClr val="tx1">
                    <a:lumMod val="85000"/>
                    <a:lumOff val="15000"/>
                  </a:schemeClr>
                </a:solidFill>
              </a:rPr>
              <a:t>Trendene </a:t>
            </a:r>
            <a:r>
              <a:rPr lang="nb-NO" sz="1600" b="1" dirty="0">
                <a:solidFill>
                  <a:schemeClr val="tx1">
                    <a:lumMod val="85000"/>
                    <a:lumOff val="15000"/>
                  </a:schemeClr>
                </a:solidFill>
              </a:rPr>
              <a:t>høyt prioriterte </a:t>
            </a:r>
            <a:r>
              <a:rPr lang="nb-NO" sz="1600" dirty="0" smtClean="0">
                <a:solidFill>
                  <a:schemeClr val="tx1">
                    <a:lumMod val="85000"/>
                    <a:lumOff val="15000"/>
                  </a:schemeClr>
                </a:solidFill>
                <a:sym typeface="Wingdings" panose="05000000000000000000" pitchFamily="2" charset="2"/>
              </a:rPr>
              <a:t></a:t>
            </a:r>
            <a:r>
              <a:rPr lang="nb-NO" sz="1600" dirty="0" smtClean="0">
                <a:solidFill>
                  <a:schemeClr val="tx1">
                    <a:lumMod val="85000"/>
                    <a:lumOff val="15000"/>
                  </a:schemeClr>
                </a:solidFill>
              </a:rPr>
              <a:t> </a:t>
            </a:r>
            <a:r>
              <a:rPr lang="nb-NO" sz="1600" dirty="0">
                <a:solidFill>
                  <a:schemeClr val="tx1">
                    <a:lumMod val="85000"/>
                    <a:lumOff val="15000"/>
                  </a:schemeClr>
                </a:solidFill>
              </a:rPr>
              <a:t>i tråd med forventning</a:t>
            </a:r>
          </a:p>
          <a:p>
            <a:pPr marL="285750" indent="-285750">
              <a:spcBef>
                <a:spcPts val="200"/>
              </a:spcBef>
              <a:spcAft>
                <a:spcPts val="200"/>
              </a:spcAft>
              <a:buClr>
                <a:schemeClr val="accent1"/>
              </a:buClr>
              <a:buFont typeface="Wingdings" panose="05000000000000000000" pitchFamily="2" charset="2"/>
              <a:buChar char="§"/>
            </a:pPr>
            <a:r>
              <a:rPr lang="nb-NO" sz="1600" dirty="0">
                <a:solidFill>
                  <a:schemeClr val="tx1">
                    <a:lumMod val="85000"/>
                    <a:lumOff val="15000"/>
                  </a:schemeClr>
                </a:solidFill>
              </a:rPr>
              <a:t>8 av 10 trender i den strategiske blindsone, </a:t>
            </a:r>
            <a:br>
              <a:rPr lang="nb-NO" sz="1600" dirty="0">
                <a:solidFill>
                  <a:schemeClr val="tx1">
                    <a:lumMod val="85000"/>
                    <a:lumOff val="15000"/>
                  </a:schemeClr>
                </a:solidFill>
              </a:rPr>
            </a:br>
            <a:r>
              <a:rPr lang="nb-NO" sz="1600" dirty="0">
                <a:solidFill>
                  <a:schemeClr val="tx1">
                    <a:lumMod val="85000"/>
                    <a:lumOff val="15000"/>
                  </a:schemeClr>
                </a:solidFill>
              </a:rPr>
              <a:t>høy viktighet og lav beredskap</a:t>
            </a:r>
            <a:r>
              <a:rPr lang="nb-NO" sz="1600" baseline="30000" dirty="0">
                <a:solidFill>
                  <a:schemeClr val="tx1">
                    <a:lumMod val="85000"/>
                    <a:lumOff val="15000"/>
                  </a:schemeClr>
                </a:solidFill>
              </a:rPr>
              <a:t>1</a:t>
            </a:r>
            <a:r>
              <a:rPr lang="nb-NO" sz="1600" dirty="0">
                <a:solidFill>
                  <a:schemeClr val="tx1">
                    <a:lumMod val="85000"/>
                    <a:lumOff val="15000"/>
                  </a:schemeClr>
                </a:solidFill>
              </a:rPr>
              <a:t> </a:t>
            </a:r>
          </a:p>
          <a:p>
            <a:pPr>
              <a:spcBef>
                <a:spcPts val="200"/>
              </a:spcBef>
              <a:spcAft>
                <a:spcPts val="200"/>
              </a:spcAft>
              <a:buClr>
                <a:schemeClr val="accent1"/>
              </a:buClr>
            </a:pPr>
            <a:endParaRPr lang="nb-NO" sz="1600" dirty="0">
              <a:solidFill>
                <a:schemeClr val="tx1">
                  <a:lumMod val="85000"/>
                  <a:lumOff val="15000"/>
                </a:schemeClr>
              </a:solidFill>
            </a:endParaRPr>
          </a:p>
          <a:p>
            <a:pPr>
              <a:spcBef>
                <a:spcPts val="200"/>
              </a:spcBef>
              <a:spcAft>
                <a:spcPts val="200"/>
              </a:spcAft>
              <a:buClr>
                <a:schemeClr val="accent1"/>
              </a:buClr>
            </a:pPr>
            <a:r>
              <a:rPr lang="nb-NO" sz="1600" dirty="0">
                <a:solidFill>
                  <a:srgbClr val="3C3C3C"/>
                </a:solidFill>
              </a:rPr>
              <a:t>Stort </a:t>
            </a:r>
            <a:r>
              <a:rPr lang="nb-NO" sz="1600" b="1" dirty="0">
                <a:solidFill>
                  <a:srgbClr val="3C3C3C"/>
                </a:solidFill>
              </a:rPr>
              <a:t>sammenfall</a:t>
            </a:r>
            <a:r>
              <a:rPr lang="nb-NO" sz="1600" dirty="0">
                <a:solidFill>
                  <a:srgbClr val="3C3C3C"/>
                </a:solidFill>
              </a:rPr>
              <a:t> </a:t>
            </a:r>
            <a:r>
              <a:rPr lang="nb-NO" sz="1600" dirty="0">
                <a:solidFill>
                  <a:schemeClr val="tx1">
                    <a:lumMod val="85000"/>
                    <a:lumOff val="15000"/>
                  </a:schemeClr>
                </a:solidFill>
              </a:rPr>
              <a:t>i trendprioriteringer på tvers av </a:t>
            </a:r>
          </a:p>
          <a:p>
            <a:pPr marL="285750" indent="-285750">
              <a:spcBef>
                <a:spcPts val="200"/>
              </a:spcBef>
              <a:spcAft>
                <a:spcPts val="200"/>
              </a:spcAft>
              <a:buClr>
                <a:schemeClr val="accent1"/>
              </a:buClr>
              <a:buFont typeface="Wingdings" panose="05000000000000000000" pitchFamily="2" charset="2"/>
              <a:buChar char="§"/>
            </a:pPr>
            <a:r>
              <a:rPr lang="nb-NO" sz="1600" b="1" dirty="0">
                <a:solidFill>
                  <a:schemeClr val="tx1">
                    <a:lumMod val="85000"/>
                    <a:lumOff val="15000"/>
                  </a:schemeClr>
                </a:solidFill>
              </a:rPr>
              <a:t>roller. </a:t>
            </a:r>
            <a:r>
              <a:rPr lang="nb-NO" sz="1600" dirty="0">
                <a:solidFill>
                  <a:srgbClr val="3C3C3C"/>
                </a:solidFill>
              </a:rPr>
              <a:t>Bruker-/pårørenderepresentant/erfaringskonsulent med jevnt over høyere trendprioritering</a:t>
            </a:r>
            <a:r>
              <a:rPr lang="nb-NO" sz="1600" baseline="30000" dirty="0">
                <a:solidFill>
                  <a:srgbClr val="3C3C3C"/>
                </a:solidFill>
              </a:rPr>
              <a:t>2</a:t>
            </a:r>
          </a:p>
          <a:p>
            <a:pPr marL="285750" indent="-285750">
              <a:spcBef>
                <a:spcPts val="200"/>
              </a:spcBef>
              <a:spcAft>
                <a:spcPts val="200"/>
              </a:spcAft>
              <a:buClr>
                <a:schemeClr val="accent1"/>
              </a:buClr>
              <a:buFont typeface="Wingdings" panose="05000000000000000000" pitchFamily="2" charset="2"/>
              <a:buChar char="§"/>
            </a:pPr>
            <a:r>
              <a:rPr lang="nb-NO" sz="1600" b="1" dirty="0">
                <a:solidFill>
                  <a:schemeClr val="tx1">
                    <a:lumMod val="85000"/>
                    <a:lumOff val="15000"/>
                  </a:schemeClr>
                </a:solidFill>
              </a:rPr>
              <a:t>erfaring, </a:t>
            </a:r>
            <a:r>
              <a:rPr lang="nb-NO" sz="1600" dirty="0">
                <a:solidFill>
                  <a:schemeClr val="tx1">
                    <a:lumMod val="85000"/>
                    <a:lumOff val="15000"/>
                  </a:schemeClr>
                </a:solidFill>
              </a:rPr>
              <a:t>målt i år</a:t>
            </a:r>
          </a:p>
          <a:p>
            <a:pPr marL="285750" indent="-285750">
              <a:spcBef>
                <a:spcPts val="200"/>
              </a:spcBef>
              <a:spcAft>
                <a:spcPts val="200"/>
              </a:spcAft>
              <a:buClr>
                <a:schemeClr val="accent1"/>
              </a:buClr>
              <a:buFont typeface="Wingdings" panose="05000000000000000000" pitchFamily="2" charset="2"/>
              <a:buChar char="§"/>
            </a:pPr>
            <a:r>
              <a:rPr lang="nb-NO" sz="1600" b="1" dirty="0">
                <a:solidFill>
                  <a:schemeClr val="tx1">
                    <a:lumMod val="85000"/>
                    <a:lumOff val="15000"/>
                  </a:schemeClr>
                </a:solidFill>
              </a:rPr>
              <a:t>arbeidssted</a:t>
            </a:r>
            <a:r>
              <a:rPr lang="nb-NO" sz="1600" dirty="0">
                <a:solidFill>
                  <a:schemeClr val="tx1">
                    <a:lumMod val="85000"/>
                    <a:lumOff val="15000"/>
                  </a:schemeClr>
                </a:solidFill>
              </a:rPr>
              <a:t> helseforetak, privat/ideell virksomhet, privat avtalepart. Noe høyere trendprioritering for Kommune/NAV</a:t>
            </a:r>
          </a:p>
          <a:p>
            <a:pPr>
              <a:spcBef>
                <a:spcPts val="200"/>
              </a:spcBef>
              <a:spcAft>
                <a:spcPts val="200"/>
              </a:spcAft>
              <a:buClr>
                <a:schemeClr val="accent1"/>
              </a:buClr>
            </a:pPr>
            <a:endParaRPr lang="nb-NO" sz="1600" dirty="0">
              <a:solidFill>
                <a:schemeClr val="tx1">
                  <a:lumMod val="85000"/>
                  <a:lumOff val="15000"/>
                </a:schemeClr>
              </a:solidFill>
            </a:endParaRPr>
          </a:p>
          <a:p>
            <a:pPr>
              <a:spcBef>
                <a:spcPts val="200"/>
              </a:spcBef>
              <a:spcAft>
                <a:spcPts val="200"/>
              </a:spcAft>
              <a:buClr>
                <a:schemeClr val="accent1"/>
              </a:buClr>
            </a:pPr>
            <a:r>
              <a:rPr lang="nb-NO" sz="1600" dirty="0">
                <a:solidFill>
                  <a:schemeClr val="tx1">
                    <a:lumMod val="85000"/>
                    <a:lumOff val="15000"/>
                  </a:schemeClr>
                </a:solidFill>
              </a:rPr>
              <a:t>På </a:t>
            </a:r>
            <a:r>
              <a:rPr lang="nb-NO" sz="1600" b="1" dirty="0">
                <a:solidFill>
                  <a:schemeClr val="tx1">
                    <a:lumMod val="85000"/>
                    <a:lumOff val="15000"/>
                  </a:schemeClr>
                </a:solidFill>
              </a:rPr>
              <a:t>enkelttrender</a:t>
            </a:r>
            <a:r>
              <a:rPr lang="nb-NO" sz="1600" dirty="0">
                <a:solidFill>
                  <a:schemeClr val="tx1">
                    <a:lumMod val="85000"/>
                    <a:lumOff val="15000"/>
                  </a:schemeClr>
                </a:solidFill>
              </a:rPr>
              <a:t> er det noe ulikhet på tvers av </a:t>
            </a:r>
            <a:r>
              <a:rPr lang="nb-NO" sz="1600" dirty="0" smtClean="0">
                <a:solidFill>
                  <a:schemeClr val="tx1">
                    <a:lumMod val="85000"/>
                    <a:lumOff val="15000"/>
                  </a:schemeClr>
                </a:solidFill>
              </a:rPr>
              <a:t>roller</a:t>
            </a:r>
            <a:endParaRPr lang="nb-NO" sz="1600" dirty="0">
              <a:solidFill>
                <a:schemeClr val="tx1">
                  <a:lumMod val="85000"/>
                  <a:lumOff val="15000"/>
                </a:schemeClr>
              </a:solidFill>
            </a:endParaRPr>
          </a:p>
        </p:txBody>
      </p:sp>
      <p:sp>
        <p:nvSpPr>
          <p:cNvPr id="7" name="Rectangle 6">
            <a:extLst>
              <a:ext uri="{FF2B5EF4-FFF2-40B4-BE49-F238E27FC236}">
                <a16:creationId xmlns:a16="http://schemas.microsoft.com/office/drawing/2014/main" id="{324EE573-A0FD-6DB9-15B6-6A365642D4E6}"/>
              </a:ext>
            </a:extLst>
          </p:cNvPr>
          <p:cNvSpPr/>
          <p:nvPr/>
        </p:nvSpPr>
        <p:spPr>
          <a:xfrm>
            <a:off x="455613" y="1247774"/>
            <a:ext cx="5364000" cy="270000"/>
          </a:xfrm>
          <a:prstGeom prst="rect">
            <a:avLst/>
          </a:prstGeom>
          <a:solidFill>
            <a:srgbClr val="86A1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a:solidFill>
                  <a:schemeClr val="bg1"/>
                </a:solidFill>
              </a:rPr>
              <a:t>Trendevalueringene</a:t>
            </a:r>
          </a:p>
        </p:txBody>
      </p:sp>
      <p:sp>
        <p:nvSpPr>
          <p:cNvPr id="2" name="Ellipse 1"/>
          <p:cNvSpPr/>
          <p:nvPr/>
        </p:nvSpPr>
        <p:spPr>
          <a:xfrm>
            <a:off x="5819613" y="5143500"/>
            <a:ext cx="6181234" cy="14144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55613" y="348239"/>
            <a:ext cx="11280775" cy="752475"/>
          </a:xfrm>
        </p:spPr>
        <p:txBody>
          <a:bodyPr>
            <a:normAutofit fontScale="90000"/>
          </a:bodyPr>
          <a:lstStyle/>
          <a:p>
            <a:pPr>
              <a:lnSpc>
                <a:spcPts val="2800"/>
              </a:lnSpc>
              <a:spcAft>
                <a:spcPts val="600"/>
              </a:spcAft>
            </a:pPr>
            <a:r>
              <a:rPr lang="nb-NO" sz="2800" dirty="0">
                <a:solidFill>
                  <a:srgbClr val="000000">
                    <a:lumMod val="85000"/>
                    <a:lumOff val="15000"/>
                  </a:srgbClr>
                </a:solidFill>
                <a:latin typeface="+mn-lt"/>
                <a:ea typeface="+mn-ea"/>
                <a:cs typeface="+mn-cs"/>
              </a:rPr>
              <a:t>Deltakerne har prioritert trendene </a:t>
            </a:r>
            <a:r>
              <a:rPr lang="nb-NO" sz="2800" dirty="0" smtClean="0">
                <a:solidFill>
                  <a:srgbClr val="000000">
                    <a:lumMod val="85000"/>
                    <a:lumOff val="15000"/>
                  </a:srgbClr>
                </a:solidFill>
                <a:latin typeface="+mn-lt"/>
                <a:ea typeface="+mn-ea"/>
                <a:cs typeface="+mn-cs"/>
              </a:rPr>
              <a:t>høyt, og </a:t>
            </a:r>
            <a:r>
              <a:rPr lang="nb-NO" sz="2800" dirty="0">
                <a:solidFill>
                  <a:srgbClr val="000000">
                    <a:lumMod val="85000"/>
                    <a:lumOff val="15000"/>
                  </a:srgbClr>
                </a:solidFill>
                <a:latin typeface="+mn-lt"/>
                <a:ea typeface="+mn-ea"/>
                <a:cs typeface="+mn-cs"/>
              </a:rPr>
              <a:t>det er stort sammenfall i trendevalueringene</a:t>
            </a:r>
          </a:p>
        </p:txBody>
      </p:sp>
    </p:spTree>
    <p:custDataLst>
      <p:tags r:id="rId1"/>
    </p:custDataLst>
    <p:extLst>
      <p:ext uri="{BB962C8B-B14F-4D97-AF65-F5344CB8AC3E}">
        <p14:creationId xmlns:p14="http://schemas.microsoft.com/office/powerpoint/2010/main" val="21466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oto av tre personer hvor den ene røyker og de to andre smiler">
            <a:extLst>
              <a:ext uri="{FF2B5EF4-FFF2-40B4-BE49-F238E27FC236}">
                <a16:creationId xmlns:a16="http://schemas.microsoft.com/office/drawing/2014/main" id="{4AF24C0C-8A5B-A4AD-CF53-21835DDDDE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2919" y="2"/>
            <a:ext cx="8069081" cy="6857999"/>
          </a:xfrm>
          <a:prstGeom prst="rect">
            <a:avLst/>
          </a:prstGeom>
        </p:spPr>
      </p:pic>
      <p:sp>
        <p:nvSpPr>
          <p:cNvPr id="14" name="Rectangle 13">
            <a:extLst>
              <a:ext uri="{FF2B5EF4-FFF2-40B4-BE49-F238E27FC236}">
                <a16:creationId xmlns:a16="http://schemas.microsoft.com/office/drawing/2014/main" id="{348D7DD0-9F78-6CB7-F1FD-D37F9733392E}"/>
              </a:ext>
            </a:extLst>
          </p:cNvPr>
          <p:cNvSpPr/>
          <p:nvPr/>
        </p:nvSpPr>
        <p:spPr>
          <a:xfrm>
            <a:off x="0" y="-1"/>
            <a:ext cx="12192000" cy="6857999"/>
          </a:xfrm>
          <a:prstGeom prst="rect">
            <a:avLst/>
          </a:prstGeom>
          <a:gradFill>
            <a:gsLst>
              <a:gs pos="47000">
                <a:srgbClr val="FFE6B5"/>
              </a:gs>
              <a:gs pos="100000">
                <a:srgbClr val="FFE6B5">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27ACF808-A895-DF7B-34CF-439B0B1F175B}"/>
              </a:ext>
            </a:extLst>
          </p:cNvPr>
          <p:cNvSpPr/>
          <p:nvPr/>
        </p:nvSpPr>
        <p:spPr>
          <a:xfrm>
            <a:off x="640368" y="1777046"/>
            <a:ext cx="4448704" cy="330390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nb-NO" sz="4800" b="1" dirty="0">
                <a:solidFill>
                  <a:schemeClr val="tx1"/>
                </a:solidFill>
              </a:rPr>
              <a:t>Tema </a:t>
            </a:r>
            <a:r>
              <a:rPr lang="nb-NO" sz="4800" b="1" dirty="0" smtClean="0">
                <a:solidFill>
                  <a:schemeClr val="tx1"/>
                </a:solidFill>
              </a:rPr>
              <a:t>1: Bruk</a:t>
            </a:r>
            <a:endParaRPr lang="nb-NO" sz="4800" b="1" dirty="0">
              <a:solidFill>
                <a:schemeClr val="tx1"/>
              </a:solidFill>
            </a:endParaRPr>
          </a:p>
          <a:p>
            <a:endParaRPr lang="nb-NO" b="1" dirty="0">
              <a:solidFill>
                <a:schemeClr val="tx1"/>
              </a:solidFill>
            </a:endParaRPr>
          </a:p>
          <a:p>
            <a:pPr>
              <a:spcAft>
                <a:spcPts val="400"/>
              </a:spcAft>
            </a:pPr>
            <a:r>
              <a:rPr lang="nb-NO" sz="2000" b="1" dirty="0">
                <a:solidFill>
                  <a:schemeClr val="tx1"/>
                </a:solidFill>
              </a:rPr>
              <a:t>Samfunnet blir mer rusliberalt. </a:t>
            </a:r>
            <a:br>
              <a:rPr lang="nb-NO" sz="2000" b="1" dirty="0">
                <a:solidFill>
                  <a:schemeClr val="tx1"/>
                </a:solidFill>
              </a:rPr>
            </a:br>
            <a:r>
              <a:rPr lang="nb-NO" sz="2000" b="1" dirty="0">
                <a:solidFill>
                  <a:schemeClr val="tx1"/>
                </a:solidFill>
              </a:rPr>
              <a:t>Flere eldre med risikofull rusadferd. Flere yngre med digitalt fremmede avhengigheter</a:t>
            </a:r>
          </a:p>
        </p:txBody>
      </p:sp>
    </p:spTree>
    <p:custDataLst>
      <p:tags r:id="rId1"/>
    </p:custDataLst>
    <p:extLst>
      <p:ext uri="{BB962C8B-B14F-4D97-AF65-F5344CB8AC3E}">
        <p14:creationId xmlns:p14="http://schemas.microsoft.com/office/powerpoint/2010/main" val="1821504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55612" y="6295385"/>
            <a:ext cx="7678738" cy="430616"/>
          </a:xfrm>
        </p:spPr>
        <p:txBody>
          <a:bodyPr/>
          <a:lstStyle/>
          <a:p>
            <a:r>
              <a:rPr lang="nb-NO" dirty="0"/>
              <a:t>1) Stortingsflertall 2017 av H, Ap, V, SV. 2) Ap, Sp, FrP stemmer mot. 3) Ap, Sp, Frp, KrF og Pasientfokus stemmer mot) </a:t>
            </a:r>
          </a:p>
          <a:p>
            <a:r>
              <a:rPr lang="nb-NO" dirty="0"/>
              <a:t>Kilder: inFuture analyse | FHI, FHI, NOVA | SNL | World Atlas </a:t>
            </a:r>
          </a:p>
        </p:txBody>
      </p:sp>
      <p:pic>
        <p:nvPicPr>
          <p:cNvPr id="18" name="Bilde 17" descr="Bilde av kilder som støtter fremtidstrenden: inFuture analyse, FHI, FHI, NOVA, SNL, World Atlas &#10;"/>
          <p:cNvPicPr>
            <a:picLocks noChangeAspect="1"/>
          </p:cNvPicPr>
          <p:nvPr/>
        </p:nvPicPr>
        <p:blipFill>
          <a:blip r:embed="rId4"/>
          <a:stretch>
            <a:fillRect/>
          </a:stretch>
        </p:blipFill>
        <p:spPr>
          <a:xfrm>
            <a:off x="5054600" y="1233487"/>
            <a:ext cx="6619734"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lgn="l">
              <a:spcBef>
                <a:spcPts val="400"/>
              </a:spcBef>
              <a:spcAft>
                <a:spcPts val="400"/>
              </a:spcAft>
            </a:pPr>
            <a:r>
              <a:rPr lang="nb-NO" sz="1600" b="1" dirty="0">
                <a:solidFill>
                  <a:schemeClr val="tx1"/>
                </a:solidFill>
              </a:rPr>
              <a:t>Mer liberale holdninger</a:t>
            </a:r>
          </a:p>
          <a:p>
            <a:pPr marL="285750" indent="-285750">
              <a:spcBef>
                <a:spcPts val="400"/>
              </a:spcBef>
              <a:spcAft>
                <a:spcPts val="400"/>
              </a:spcAft>
              <a:buFont typeface="Wingdings" panose="05000000000000000000" pitchFamily="2" charset="2"/>
              <a:buChar char="§"/>
            </a:pPr>
            <a:r>
              <a:rPr lang="nb-NO" sz="1600" dirty="0">
                <a:solidFill>
                  <a:schemeClr val="tx1"/>
                </a:solidFill>
              </a:rPr>
              <a:t>Det er økt bruk av, og mer liberale holdninger til, alkohol og </a:t>
            </a:r>
            <a:r>
              <a:rPr lang="nb-NO" sz="1600" dirty="0" smtClean="0">
                <a:solidFill>
                  <a:schemeClr val="tx1"/>
                </a:solidFill>
              </a:rPr>
              <a:t>narkotika.</a:t>
            </a:r>
            <a:endParaRPr lang="nb-NO" sz="1600" dirty="0">
              <a:solidFill>
                <a:schemeClr val="tx1"/>
              </a:solidFill>
            </a:endParaRPr>
          </a:p>
          <a:p>
            <a:pPr algn="l">
              <a:spcBef>
                <a:spcPts val="400"/>
              </a:spcBef>
              <a:spcAft>
                <a:spcPts val="400"/>
              </a:spcAft>
            </a:pPr>
            <a:endParaRPr lang="nb-NO" sz="1600" b="1" dirty="0">
              <a:solidFill>
                <a:schemeClr val="tx1"/>
              </a:solidFill>
            </a:endParaRPr>
          </a:p>
          <a:p>
            <a:pPr algn="l">
              <a:spcBef>
                <a:spcPts val="400"/>
              </a:spcBef>
              <a:spcAft>
                <a:spcPts val="400"/>
              </a:spcAft>
            </a:pPr>
            <a:r>
              <a:rPr lang="nb-NO" sz="1600" b="1" dirty="0">
                <a:solidFill>
                  <a:schemeClr val="tx1"/>
                </a:solidFill>
              </a:rPr>
              <a:t>Mer liberal lovgivning</a:t>
            </a:r>
          </a:p>
          <a:p>
            <a:pPr marL="285750" indent="-285750">
              <a:spcBef>
                <a:spcPts val="400"/>
              </a:spcBef>
              <a:spcAft>
                <a:spcPts val="400"/>
              </a:spcAft>
              <a:buFont typeface="Wingdings" panose="05000000000000000000" pitchFamily="2" charset="2"/>
              <a:buChar char="§"/>
            </a:pPr>
            <a:r>
              <a:rPr lang="nb-NO" sz="1600" dirty="0">
                <a:solidFill>
                  <a:schemeClr val="tx1"/>
                </a:solidFill>
              </a:rPr>
              <a:t>Lovgivningen blir mer liberal i Norge</a:t>
            </a:r>
          </a:p>
          <a:p>
            <a:pPr marL="285750" indent="-285750">
              <a:spcBef>
                <a:spcPts val="400"/>
              </a:spcBef>
              <a:spcAft>
                <a:spcPts val="400"/>
              </a:spcAft>
              <a:buFont typeface="Wingdings" panose="05000000000000000000" pitchFamily="2" charset="2"/>
              <a:buChar char="§"/>
            </a:pPr>
            <a:r>
              <a:rPr lang="nb-NO" sz="1600" dirty="0">
                <a:solidFill>
                  <a:schemeClr val="tx1"/>
                </a:solidFill>
              </a:rPr>
              <a:t>…og </a:t>
            </a:r>
            <a:r>
              <a:rPr lang="nb-NO" sz="1600" dirty="0" smtClean="0">
                <a:solidFill>
                  <a:schemeClr val="tx1"/>
                </a:solidFill>
              </a:rPr>
              <a:t>internasjonalt</a:t>
            </a: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algn="l">
              <a:spcBef>
                <a:spcPts val="400"/>
              </a:spcBef>
              <a:spcAft>
                <a:spcPts val="400"/>
              </a:spcAft>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375266" y="316485"/>
            <a:ext cx="11280775" cy="752475"/>
          </a:xfrm>
        </p:spPr>
        <p:txBody>
          <a:bodyPr>
            <a:noAutofit/>
          </a:bodyPr>
          <a:lstStyle/>
          <a:p>
            <a:r>
              <a:rPr lang="nb-NO" sz="2400" dirty="0">
                <a:solidFill>
                  <a:srgbClr val="000000">
                    <a:lumMod val="85000"/>
                    <a:lumOff val="15000"/>
                  </a:srgbClr>
                </a:solidFill>
                <a:latin typeface="+mn-lt"/>
                <a:ea typeface="+mn-ea"/>
                <a:cs typeface="+mn-cs"/>
              </a:rPr>
              <a:t>Nordmenn får gradvis et mer liberalt forhold til rusmidler. </a:t>
            </a:r>
            <a:br>
              <a:rPr lang="nb-NO" sz="2400" dirty="0">
                <a:solidFill>
                  <a:srgbClr val="000000">
                    <a:lumMod val="85000"/>
                    <a:lumOff val="15000"/>
                  </a:srgbClr>
                </a:solidFill>
                <a:latin typeface="+mn-lt"/>
                <a:ea typeface="+mn-ea"/>
                <a:cs typeface="+mn-cs"/>
              </a:rPr>
            </a:br>
            <a:r>
              <a:rPr lang="nb-NO" sz="2400" dirty="0">
                <a:solidFill>
                  <a:srgbClr val="000000">
                    <a:lumMod val="85000"/>
                    <a:lumOff val="15000"/>
                  </a:srgbClr>
                </a:solidFill>
                <a:latin typeface="+mn-lt"/>
                <a:ea typeface="+mn-ea"/>
                <a:cs typeface="+mn-cs"/>
              </a:rPr>
              <a:t>Politikk og lovverk følger </a:t>
            </a:r>
            <a:r>
              <a:rPr lang="nb-NO" sz="2400" dirty="0" smtClean="0">
                <a:solidFill>
                  <a:srgbClr val="000000">
                    <a:lumMod val="85000"/>
                    <a:lumOff val="15000"/>
                  </a:srgbClr>
                </a:solidFill>
                <a:latin typeface="+mn-lt"/>
                <a:ea typeface="+mn-ea"/>
                <a:cs typeface="+mn-cs"/>
              </a:rPr>
              <a:t>etter.</a:t>
            </a:r>
            <a:endParaRPr lang="nb-NO" sz="2400" dirty="0">
              <a:solidFill>
                <a:srgbClr val="000000">
                  <a:lumMod val="85000"/>
                  <a:lumOff val="15000"/>
                </a:srgbClr>
              </a:solidFill>
              <a:latin typeface="+mn-lt"/>
              <a:ea typeface="+mn-ea"/>
              <a:cs typeface="+mn-cs"/>
            </a:endParaRPr>
          </a:p>
        </p:txBody>
      </p:sp>
    </p:spTree>
    <p:custDataLst>
      <p:tags r:id="rId1"/>
    </p:custDataLst>
    <p:extLst>
      <p:ext uri="{BB962C8B-B14F-4D97-AF65-F5344CB8AC3E}">
        <p14:creationId xmlns:p14="http://schemas.microsoft.com/office/powerpoint/2010/main" val="268977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68314" y="6273799"/>
            <a:ext cx="7678738" cy="465621"/>
          </a:xfrm>
        </p:spPr>
        <p:txBody>
          <a:bodyPr/>
          <a:lstStyle/>
          <a:p>
            <a:r>
              <a:rPr lang="nb-NO" dirty="0"/>
              <a:t>Kilder: inFuture analyse | FHI | SSB | Bergh, S. m.fl., 2021 | Bergh, S. m.fl., 2021 </a:t>
            </a:r>
          </a:p>
        </p:txBody>
      </p:sp>
      <p:pic>
        <p:nvPicPr>
          <p:cNvPr id="13" name="Bilde 12" descr="Bilde av kilder som støtter fremtidstrenden: inFuture analyse, FHI, SSB, Bergh, S. m.fl., 2021, Bergh, S. m.fl., 2021 "/>
          <p:cNvPicPr>
            <a:picLocks noChangeAspect="1"/>
          </p:cNvPicPr>
          <p:nvPr/>
        </p:nvPicPr>
        <p:blipFill>
          <a:blip r:embed="rId4"/>
          <a:stretch>
            <a:fillRect/>
          </a:stretch>
        </p:blipFill>
        <p:spPr>
          <a:xfrm>
            <a:off x="5067303" y="1233487"/>
            <a:ext cx="6613841"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lgn="l">
              <a:spcBef>
                <a:spcPts val="400"/>
              </a:spcBef>
              <a:spcAft>
                <a:spcPts val="400"/>
              </a:spcAft>
            </a:pPr>
            <a:r>
              <a:rPr lang="nb-NO" sz="1600" b="1" dirty="0">
                <a:solidFill>
                  <a:schemeClr val="tx1"/>
                </a:solidFill>
              </a:rPr>
              <a:t>Eldre med mer bruk av rusmidler; som skaper utfordringer </a:t>
            </a:r>
          </a:p>
          <a:p>
            <a:pPr marL="285750" indent="-285750">
              <a:spcBef>
                <a:spcPts val="400"/>
              </a:spcBef>
              <a:spcAft>
                <a:spcPts val="400"/>
              </a:spcAft>
              <a:buFont typeface="Wingdings" panose="05000000000000000000" pitchFamily="2" charset="2"/>
              <a:buChar char="§"/>
            </a:pPr>
            <a:r>
              <a:rPr lang="nb-NO" sz="1600" dirty="0">
                <a:solidFill>
                  <a:schemeClr val="tx1"/>
                </a:solidFill>
              </a:rPr>
              <a:t>Eldre drikker alkohol oftere enn før, </a:t>
            </a:r>
            <a:br>
              <a:rPr lang="nb-NO" sz="1600" dirty="0">
                <a:solidFill>
                  <a:schemeClr val="tx1"/>
                </a:solidFill>
              </a:rPr>
            </a:br>
            <a:r>
              <a:rPr lang="nb-NO" sz="1600" dirty="0">
                <a:solidFill>
                  <a:schemeClr val="tx1"/>
                </a:solidFill>
              </a:rPr>
              <a:t>og oftere enn yngre</a:t>
            </a:r>
          </a:p>
          <a:p>
            <a:pPr marL="285750" indent="-285750">
              <a:spcBef>
                <a:spcPts val="400"/>
              </a:spcBef>
              <a:spcAft>
                <a:spcPts val="400"/>
              </a:spcAft>
              <a:buFont typeface="Wingdings" panose="05000000000000000000" pitchFamily="2" charset="2"/>
              <a:buChar char="§"/>
            </a:pPr>
            <a:r>
              <a:rPr lang="nb-NO" sz="1600" dirty="0">
                <a:solidFill>
                  <a:schemeClr val="tx1"/>
                </a:solidFill>
              </a:rPr>
              <a:t>… og de bruker mer vanedannende legemidler</a:t>
            </a:r>
          </a:p>
          <a:p>
            <a:pPr marL="285750" indent="-285750">
              <a:spcBef>
                <a:spcPts val="400"/>
              </a:spcBef>
              <a:spcAft>
                <a:spcPts val="400"/>
              </a:spcAft>
              <a:buFont typeface="Wingdings" panose="05000000000000000000" pitchFamily="2" charset="2"/>
              <a:buChar char="§"/>
            </a:pPr>
            <a:r>
              <a:rPr lang="nb-NO" sz="1600" dirty="0">
                <a:solidFill>
                  <a:schemeClr val="tx1"/>
                </a:solidFill>
              </a:rPr>
              <a:t>Kombinasjonen alkohol, legemidler, høyere alder og sykelighet kan skape utfordringer</a:t>
            </a: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68314" y="349949"/>
            <a:ext cx="11280775" cy="752475"/>
          </a:xfrm>
        </p:spPr>
        <p:txBody>
          <a:bodyPr>
            <a:noAutofit/>
          </a:bodyPr>
          <a:lstStyle/>
          <a:p>
            <a:r>
              <a:rPr lang="nb-NO" sz="2400" dirty="0">
                <a:solidFill>
                  <a:srgbClr val="000000">
                    <a:lumMod val="85000"/>
                    <a:lumOff val="15000"/>
                  </a:srgbClr>
                </a:solidFill>
                <a:latin typeface="+mn-lt"/>
                <a:ea typeface="+mn-ea"/>
                <a:cs typeface="+mn-cs"/>
              </a:rPr>
              <a:t>Befolkningen blir eldre. Eldre drikker mer, bruker mer </a:t>
            </a:r>
            <a:r>
              <a:rPr lang="nb-NO" sz="2400" dirty="0" smtClean="0">
                <a:solidFill>
                  <a:srgbClr val="000000">
                    <a:lumMod val="85000"/>
                    <a:lumOff val="15000"/>
                  </a:srgbClr>
                </a:solidFill>
                <a:latin typeface="+mn-lt"/>
                <a:ea typeface="+mn-ea"/>
                <a:cs typeface="+mn-cs"/>
              </a:rPr>
              <a:t>legemidler </a:t>
            </a:r>
            <a:br>
              <a:rPr lang="nb-NO" sz="2400" dirty="0" smtClean="0">
                <a:solidFill>
                  <a:srgbClr val="000000">
                    <a:lumMod val="85000"/>
                    <a:lumOff val="15000"/>
                  </a:srgbClr>
                </a:solidFill>
                <a:latin typeface="+mn-lt"/>
                <a:ea typeface="+mn-ea"/>
                <a:cs typeface="+mn-cs"/>
              </a:rPr>
            </a:br>
            <a:r>
              <a:rPr lang="nb-NO" sz="2400" dirty="0" smtClean="0">
                <a:solidFill>
                  <a:srgbClr val="000000">
                    <a:lumMod val="85000"/>
                    <a:lumOff val="15000"/>
                  </a:srgbClr>
                </a:solidFill>
                <a:latin typeface="+mn-lt"/>
                <a:ea typeface="+mn-ea"/>
                <a:cs typeface="+mn-cs"/>
              </a:rPr>
              <a:t>og </a:t>
            </a:r>
            <a:r>
              <a:rPr lang="nb-NO" sz="2400" dirty="0">
                <a:solidFill>
                  <a:srgbClr val="000000">
                    <a:lumMod val="85000"/>
                    <a:lumOff val="15000"/>
                  </a:srgbClr>
                </a:solidFill>
                <a:latin typeface="+mn-lt"/>
                <a:ea typeface="+mn-ea"/>
                <a:cs typeface="+mn-cs"/>
              </a:rPr>
              <a:t>utgjør en større del av dem som har en risikofylt rusmiddelbruk </a:t>
            </a:r>
          </a:p>
        </p:txBody>
      </p:sp>
    </p:spTree>
    <p:custDataLst>
      <p:tags r:id="rId1"/>
    </p:custDataLst>
    <p:extLst>
      <p:ext uri="{BB962C8B-B14F-4D97-AF65-F5344CB8AC3E}">
        <p14:creationId xmlns:p14="http://schemas.microsoft.com/office/powerpoint/2010/main" val="96830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descr="inFuture analyse | EY, Tor Metrics | Digi | Pallesen, S. m.fl., 2022 | Ungdata ">
            <a:extLst>
              <a:ext uri="{FF2B5EF4-FFF2-40B4-BE49-F238E27FC236}">
                <a16:creationId xmlns:a16="http://schemas.microsoft.com/office/drawing/2014/main" id="{D2A928D4-90A0-98CC-5558-48F398577ADB}"/>
              </a:ext>
            </a:extLst>
          </p:cNvPr>
          <p:cNvSpPr>
            <a:spLocks noGrp="1"/>
          </p:cNvSpPr>
          <p:nvPr>
            <p:ph type="body" sz="quarter" idx="36"/>
          </p:nvPr>
        </p:nvSpPr>
        <p:spPr>
          <a:xfrm>
            <a:off x="455612" y="6281461"/>
            <a:ext cx="7678738" cy="430616"/>
          </a:xfrm>
        </p:spPr>
        <p:txBody>
          <a:bodyPr/>
          <a:lstStyle/>
          <a:p>
            <a:r>
              <a:rPr lang="nb-NO" dirty="0"/>
              <a:t>Kilder: inFuture analyse | EY, Tor </a:t>
            </a:r>
            <a:r>
              <a:rPr lang="nb-NO" dirty="0" err="1"/>
              <a:t>Metrics</a:t>
            </a:r>
            <a:r>
              <a:rPr lang="nb-NO" dirty="0"/>
              <a:t> | </a:t>
            </a:r>
            <a:r>
              <a:rPr lang="nb-NO" dirty="0" err="1"/>
              <a:t>Digi</a:t>
            </a:r>
            <a:r>
              <a:rPr lang="nb-NO" dirty="0"/>
              <a:t> | Pallesen, S. m.fl., 2022 | </a:t>
            </a:r>
            <a:r>
              <a:rPr lang="nb-NO" dirty="0" err="1"/>
              <a:t>Ungdata</a:t>
            </a:r>
            <a:r>
              <a:rPr lang="nb-NO" dirty="0"/>
              <a:t> </a:t>
            </a:r>
          </a:p>
        </p:txBody>
      </p:sp>
      <p:pic>
        <p:nvPicPr>
          <p:cNvPr id="17" name="Bilde 16" descr="Bilde av kilder som støtter fremtidstrenden: inFuture analyse, EY, Tor Metrics, Digi, Pallesen, S. m.fl., 2022, Ungdata &#10;"/>
          <p:cNvPicPr>
            <a:picLocks noChangeAspect="1"/>
          </p:cNvPicPr>
          <p:nvPr/>
        </p:nvPicPr>
        <p:blipFill>
          <a:blip r:embed="rId4"/>
          <a:stretch>
            <a:fillRect/>
          </a:stretch>
        </p:blipFill>
        <p:spPr>
          <a:xfrm>
            <a:off x="5075904" y="1233488"/>
            <a:ext cx="6617775" cy="4614862"/>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4614862"/>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lgn="l">
              <a:spcBef>
                <a:spcPts val="400"/>
              </a:spcBef>
              <a:spcAft>
                <a:spcPts val="400"/>
              </a:spcAft>
            </a:pPr>
            <a:r>
              <a:rPr lang="nb-NO" sz="1600" b="1" dirty="0">
                <a:solidFill>
                  <a:schemeClr val="tx1"/>
                </a:solidFill>
              </a:rPr>
              <a:t>Digitalisering bidrar til avhengigheter</a:t>
            </a:r>
          </a:p>
          <a:p>
            <a:pPr marL="285750" indent="-285750">
              <a:spcBef>
                <a:spcPts val="400"/>
              </a:spcBef>
              <a:spcAft>
                <a:spcPts val="400"/>
              </a:spcAft>
              <a:buFont typeface="Wingdings" panose="05000000000000000000" pitchFamily="2" charset="2"/>
              <a:buChar char="§"/>
            </a:pPr>
            <a:r>
              <a:rPr lang="nb-NO" sz="1600" dirty="0">
                <a:solidFill>
                  <a:schemeClr val="tx1"/>
                </a:solidFill>
              </a:rPr>
              <a:t>Digitalisering bidrar til å gjøre rusmidler</a:t>
            </a:r>
            <a:br>
              <a:rPr lang="nb-NO" sz="1600" dirty="0">
                <a:solidFill>
                  <a:schemeClr val="tx1"/>
                </a:solidFill>
              </a:rPr>
            </a:br>
            <a:r>
              <a:rPr lang="nb-NO" sz="1600" dirty="0">
                <a:solidFill>
                  <a:schemeClr val="tx1"/>
                </a:solidFill>
              </a:rPr>
              <a:t>mer </a:t>
            </a:r>
            <a:r>
              <a:rPr lang="nb-NO" sz="1600" dirty="0" smtClean="0">
                <a:solidFill>
                  <a:schemeClr val="tx1"/>
                </a:solidFill>
              </a:rPr>
              <a:t>tilgjengelige.</a:t>
            </a:r>
            <a:endParaRPr lang="nb-NO" sz="1600" dirty="0">
              <a:solidFill>
                <a:schemeClr val="tx1"/>
              </a:solidFill>
            </a:endParaRPr>
          </a:p>
          <a:p>
            <a:pPr marL="285750" indent="-285750">
              <a:spcBef>
                <a:spcPts val="400"/>
              </a:spcBef>
              <a:spcAft>
                <a:spcPts val="400"/>
              </a:spcAft>
              <a:buFont typeface="Wingdings" panose="05000000000000000000" pitchFamily="2" charset="2"/>
              <a:buChar char="§"/>
            </a:pPr>
            <a:r>
              <a:rPr lang="nb-NO" sz="1600" dirty="0">
                <a:solidFill>
                  <a:schemeClr val="tx1"/>
                </a:solidFill>
              </a:rPr>
              <a:t>Digitalisering kan også i seg selv gi avhengighet, eks. </a:t>
            </a:r>
            <a:r>
              <a:rPr lang="nb-NO" sz="1600" dirty="0" smtClean="0">
                <a:solidFill>
                  <a:schemeClr val="tx1"/>
                </a:solidFill>
              </a:rPr>
              <a:t>dataspill.</a:t>
            </a:r>
            <a:endParaRPr lang="nb-NO" sz="1600" dirty="0">
              <a:solidFill>
                <a:schemeClr val="tx1"/>
              </a:solidFill>
            </a:endParaRPr>
          </a:p>
          <a:p>
            <a:pPr marL="285750" indent="-285750">
              <a:spcBef>
                <a:spcPts val="400"/>
              </a:spcBef>
              <a:spcAft>
                <a:spcPts val="400"/>
              </a:spcAft>
              <a:buFont typeface="Wingdings" panose="05000000000000000000" pitchFamily="2" charset="2"/>
              <a:buChar char="§"/>
            </a:pPr>
            <a:r>
              <a:rPr lang="nb-NO" sz="1600" dirty="0">
                <a:solidFill>
                  <a:schemeClr val="tx1"/>
                </a:solidFill>
              </a:rPr>
              <a:t>Det er en økning i psykiske plager i takt med økt bruk av sosiale </a:t>
            </a:r>
            <a:r>
              <a:rPr lang="nb-NO" sz="1600" dirty="0" smtClean="0">
                <a:solidFill>
                  <a:schemeClr val="tx1"/>
                </a:solidFill>
              </a:rPr>
              <a:t>media.</a:t>
            </a:r>
            <a:endParaRPr lang="nb-NO" sz="16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55612" y="338296"/>
            <a:ext cx="11280775" cy="752475"/>
          </a:xfrm>
        </p:spPr>
        <p:txBody>
          <a:bodyPr>
            <a:noAutofit/>
          </a:bodyPr>
          <a:lstStyle/>
          <a:p>
            <a:r>
              <a:rPr lang="nb-NO" sz="2400" dirty="0">
                <a:solidFill>
                  <a:srgbClr val="000000">
                    <a:lumMod val="85000"/>
                    <a:lumOff val="15000"/>
                  </a:srgbClr>
                </a:solidFill>
                <a:latin typeface="+mn-lt"/>
                <a:ea typeface="+mn-ea"/>
                <a:cs typeface="+mn-cs"/>
              </a:rPr>
              <a:t>Digitalisering bidrar til økt tilgang på rusmidler, og til nye former for avhengigheter </a:t>
            </a:r>
          </a:p>
        </p:txBody>
      </p:sp>
    </p:spTree>
    <p:custDataLst>
      <p:tags r:id="rId1"/>
    </p:custDataLst>
    <p:extLst>
      <p:ext uri="{BB962C8B-B14F-4D97-AF65-F5344CB8AC3E}">
        <p14:creationId xmlns:p14="http://schemas.microsoft.com/office/powerpoint/2010/main" val="4229857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to av en kvinne som ser mot noe vi ikke kan se">
            <a:extLst>
              <a:ext uri="{FF2B5EF4-FFF2-40B4-BE49-F238E27FC236}">
                <a16:creationId xmlns:a16="http://schemas.microsoft.com/office/drawing/2014/main" id="{8E24151D-DA07-E574-840A-E7167E980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201053" cy="5901793"/>
          </a:xfrm>
          <a:prstGeom prst="rect">
            <a:avLst/>
          </a:prstGeom>
        </p:spPr>
      </p:pic>
      <p:sp>
        <p:nvSpPr>
          <p:cNvPr id="3" name="Undertittel 2"/>
          <p:cNvSpPr>
            <a:spLocks noGrp="1"/>
          </p:cNvSpPr>
          <p:nvPr>
            <p:ph type="subTitle" idx="1"/>
          </p:nvPr>
        </p:nvSpPr>
        <p:spPr>
          <a:xfrm>
            <a:off x="1524000" y="4418090"/>
            <a:ext cx="8305800" cy="839709"/>
          </a:xfrm>
        </p:spPr>
        <p:txBody>
          <a:bodyPr/>
          <a:lstStyle/>
          <a:p>
            <a:pPr algn="l"/>
            <a:r>
              <a:rPr lang="nb-NO" dirty="0" smtClean="0">
                <a:solidFill>
                  <a:schemeClr val="bg1"/>
                </a:solidFill>
              </a:rPr>
              <a:t>En fremtidsstudie utarbeidet av Nasjonal kompetansetjeneste TSB i samarbeid med analyse- og rådgivningsselskapet InFuture</a:t>
            </a:r>
          </a:p>
        </p:txBody>
      </p:sp>
      <p:sp>
        <p:nvSpPr>
          <p:cNvPr id="2" name="Tittel 1"/>
          <p:cNvSpPr>
            <a:spLocks noGrp="1"/>
          </p:cNvSpPr>
          <p:nvPr>
            <p:ph type="ctrTitle"/>
          </p:nvPr>
        </p:nvSpPr>
        <p:spPr>
          <a:xfrm>
            <a:off x="1524000" y="1837586"/>
            <a:ext cx="9144000" cy="2387600"/>
          </a:xfrm>
        </p:spPr>
        <p:txBody>
          <a:bodyPr>
            <a:normAutofit fontScale="90000"/>
          </a:bodyPr>
          <a:lstStyle/>
          <a:p>
            <a:pPr algn="l"/>
            <a:r>
              <a:rPr lang="nb-NO" dirty="0">
                <a:solidFill>
                  <a:schemeClr val="bg1"/>
                </a:solidFill>
              </a:rPr>
              <a:t>Rus- og </a:t>
            </a:r>
            <a:r>
              <a:rPr lang="nb-NO" dirty="0" smtClean="0">
                <a:solidFill>
                  <a:schemeClr val="bg1"/>
                </a:solidFill>
              </a:rPr>
              <a:t/>
            </a:r>
            <a:br>
              <a:rPr lang="nb-NO" dirty="0" smtClean="0">
                <a:solidFill>
                  <a:schemeClr val="bg1"/>
                </a:solidFill>
              </a:rPr>
            </a:br>
            <a:r>
              <a:rPr lang="nb-NO" dirty="0" smtClean="0">
                <a:solidFill>
                  <a:schemeClr val="bg1"/>
                </a:solidFill>
              </a:rPr>
              <a:t>avhengighetsbehandling </a:t>
            </a:r>
            <a:r>
              <a:rPr lang="nb-NO" dirty="0">
                <a:solidFill>
                  <a:schemeClr val="bg1"/>
                </a:solidFill>
              </a:rPr>
              <a:t/>
            </a:r>
            <a:br>
              <a:rPr lang="nb-NO" dirty="0">
                <a:solidFill>
                  <a:schemeClr val="bg1"/>
                </a:solidFill>
              </a:rPr>
            </a:br>
            <a:r>
              <a:rPr lang="nb-NO" dirty="0">
                <a:solidFill>
                  <a:schemeClr val="bg1"/>
                </a:solidFill>
              </a:rPr>
              <a:t>2035</a:t>
            </a:r>
          </a:p>
        </p:txBody>
      </p:sp>
    </p:spTree>
    <p:extLst>
      <p:ext uri="{BB962C8B-B14F-4D97-AF65-F5344CB8AC3E}">
        <p14:creationId xmlns:p14="http://schemas.microsoft.com/office/powerpoint/2010/main" val="105934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Foto av hender som holder telefo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4271" y="4098839"/>
            <a:ext cx="2520000" cy="1510144"/>
          </a:xfrm>
          <a:prstGeom prst="rect">
            <a:avLst/>
          </a:prstGeom>
        </p:spPr>
      </p:pic>
      <p:pic>
        <p:nvPicPr>
          <p:cNvPr id="5" name="Bilde 4" descr="Foto av en eldre mann som drikker fra et glass med rødv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4271" y="2237501"/>
            <a:ext cx="2520000" cy="1680000"/>
          </a:xfrm>
          <a:prstGeom prst="rect">
            <a:avLst/>
          </a:prstGeom>
        </p:spPr>
      </p:pic>
      <p:pic>
        <p:nvPicPr>
          <p:cNvPr id="8" name="Bilde 7" descr="Foto av tre personer hvor den ene røyker og de to andre smil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4271" y="376163"/>
            <a:ext cx="2520000" cy="1680000"/>
          </a:xfrm>
          <a:prstGeom prst="rect">
            <a:avLst/>
          </a:prstGeom>
        </p:spPr>
      </p:pic>
      <p:sp>
        <p:nvSpPr>
          <p:cNvPr id="3" name="Plassholder for innhold 2"/>
          <p:cNvSpPr>
            <a:spLocks noGrp="1"/>
          </p:cNvSpPr>
          <p:nvPr>
            <p:ph sz="half" idx="1"/>
          </p:nvPr>
        </p:nvSpPr>
        <p:spPr>
          <a:xfrm>
            <a:off x="528639" y="2201405"/>
            <a:ext cx="7264233" cy="3610671"/>
          </a:xfrm>
        </p:spPr>
        <p:txBody>
          <a:bodyPr>
            <a:normAutofit/>
          </a:bodyPr>
          <a:lstStyle/>
          <a:p>
            <a:pPr marL="457200" indent="-457200">
              <a:buFont typeface="+mj-lt"/>
              <a:buAutoNum type="arabicPeriod"/>
            </a:pPr>
            <a:r>
              <a:rPr lang="nb-NO" sz="2000" dirty="0"/>
              <a:t>Hvordan best utvikle forebygging- og </a:t>
            </a:r>
            <a:r>
              <a:rPr lang="nb-NO" sz="2000" dirty="0" smtClean="0"/>
              <a:t>behandlingstilbudet, </a:t>
            </a:r>
            <a:r>
              <a:rPr lang="nb-NO" sz="2000" dirty="0"/>
              <a:t>når rusmidler blir mer akseptert i </a:t>
            </a:r>
            <a:r>
              <a:rPr lang="nb-NO" sz="2000" dirty="0" smtClean="0"/>
              <a:t>samfunnet?</a:t>
            </a:r>
          </a:p>
          <a:p>
            <a:pPr marL="457200" indent="-457200">
              <a:buFont typeface="+mj-lt"/>
              <a:buAutoNum type="arabicPeriod"/>
            </a:pPr>
            <a:r>
              <a:rPr lang="nb-NO" sz="2000" dirty="0"/>
              <a:t>Hvordan kan helse- og omsorgstjenesten best møte en ny generasjon eldre med alt fra alkoholnytere med «normal» bruk til dem med risikofylt forbruk over år og helseplager? </a:t>
            </a:r>
            <a:endParaRPr lang="nb-NO" sz="2000" dirty="0" smtClean="0"/>
          </a:p>
          <a:p>
            <a:pPr marL="457200" indent="-457200">
              <a:buFont typeface="+mj-lt"/>
              <a:buAutoNum type="arabicPeriod"/>
            </a:pPr>
            <a:r>
              <a:rPr lang="nb-NO" sz="2000" dirty="0"/>
              <a:t>Hva kan feltene for digital avhengighet og annen avhengighet lære av hverandre</a:t>
            </a:r>
            <a:r>
              <a:rPr lang="nb-NO" sz="2000" dirty="0" smtClean="0"/>
              <a:t>?</a:t>
            </a:r>
            <a:endParaRPr lang="nb-NO" sz="2400" dirty="0"/>
          </a:p>
          <a:p>
            <a:pPr marL="0" indent="0">
              <a:buNone/>
            </a:pPr>
            <a:endParaRPr lang="nb-NO" dirty="0"/>
          </a:p>
        </p:txBody>
      </p:sp>
      <p:sp>
        <p:nvSpPr>
          <p:cNvPr id="2" name="Tittel 1"/>
          <p:cNvSpPr>
            <a:spLocks noGrp="1"/>
          </p:cNvSpPr>
          <p:nvPr>
            <p:ph type="title"/>
          </p:nvPr>
        </p:nvSpPr>
        <p:spPr>
          <a:xfrm>
            <a:off x="528639" y="271463"/>
            <a:ext cx="7688929" cy="1817208"/>
          </a:xfrm>
        </p:spPr>
        <p:txBody>
          <a:bodyPr>
            <a:normAutofit/>
          </a:bodyPr>
          <a:lstStyle/>
          <a:p>
            <a:r>
              <a:rPr lang="nb-NO" sz="2000" dirty="0" smtClean="0">
                <a:latin typeface="+mj-lt"/>
              </a:rPr>
              <a:t>Refleksjonsoppgave</a:t>
            </a:r>
            <a:r>
              <a:rPr lang="nb-NO" sz="1600" dirty="0" smtClean="0">
                <a:latin typeface="+mj-lt"/>
              </a:rPr>
              <a:t>: </a:t>
            </a:r>
            <a:br>
              <a:rPr lang="nb-NO" sz="1600" dirty="0" smtClean="0">
                <a:latin typeface="+mj-lt"/>
              </a:rPr>
            </a:br>
            <a:r>
              <a:rPr lang="nb-NO" sz="1600" dirty="0">
                <a:latin typeface="+mj-lt"/>
              </a:rPr>
              <a:t/>
            </a:r>
            <a:br>
              <a:rPr lang="nb-NO" sz="1600" dirty="0">
                <a:latin typeface="+mj-lt"/>
              </a:rPr>
            </a:br>
            <a:r>
              <a:rPr lang="nb-NO" sz="2400" dirty="0" smtClean="0"/>
              <a:t>Samfunnet blir mer rusliberalt. Flere eldre med risikofull rusatferd. Flere yngre med digitalt fremmede avhengigheter.</a:t>
            </a:r>
            <a:endParaRPr lang="nb-NO" sz="2800" dirty="0"/>
          </a:p>
        </p:txBody>
      </p:sp>
    </p:spTree>
    <p:extLst>
      <p:ext uri="{BB962C8B-B14F-4D97-AF65-F5344CB8AC3E}">
        <p14:creationId xmlns:p14="http://schemas.microsoft.com/office/powerpoint/2010/main" val="616258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 av fem personer i et møte">
            <a:extLst>
              <a:ext uri="{FF2B5EF4-FFF2-40B4-BE49-F238E27FC236}">
                <a16:creationId xmlns:a16="http://schemas.microsoft.com/office/drawing/2014/main" id="{2152DBA3-7492-C5C8-E4E9-BEA6FBA641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3086" y="0"/>
            <a:ext cx="11088914" cy="6858000"/>
          </a:xfrm>
          <a:prstGeom prst="rect">
            <a:avLst/>
          </a:prstGeom>
        </p:spPr>
      </p:pic>
      <p:sp>
        <p:nvSpPr>
          <p:cNvPr id="14" name="Rectangle 13">
            <a:extLst>
              <a:ext uri="{FF2B5EF4-FFF2-40B4-BE49-F238E27FC236}">
                <a16:creationId xmlns:a16="http://schemas.microsoft.com/office/drawing/2014/main" id="{348D7DD0-9F78-6CB7-F1FD-D37F9733392E}"/>
              </a:ext>
            </a:extLst>
          </p:cNvPr>
          <p:cNvSpPr/>
          <p:nvPr/>
        </p:nvSpPr>
        <p:spPr>
          <a:xfrm>
            <a:off x="0" y="1"/>
            <a:ext cx="12192000" cy="6857999"/>
          </a:xfrm>
          <a:prstGeom prst="rect">
            <a:avLst/>
          </a:prstGeom>
          <a:gradFill>
            <a:gsLst>
              <a:gs pos="45000">
                <a:srgbClr val="FFE6B5"/>
              </a:gs>
              <a:gs pos="100000">
                <a:srgbClr val="FFE6B5">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27ACF808-A895-DF7B-34CF-439B0B1F175B}"/>
              </a:ext>
            </a:extLst>
          </p:cNvPr>
          <p:cNvSpPr/>
          <p:nvPr/>
        </p:nvSpPr>
        <p:spPr>
          <a:xfrm>
            <a:off x="640367" y="1777046"/>
            <a:ext cx="5014475" cy="330390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nb-NO" sz="4800" b="1" dirty="0">
                <a:solidFill>
                  <a:schemeClr val="tx1"/>
                </a:solidFill>
              </a:rPr>
              <a:t>Tema </a:t>
            </a:r>
            <a:r>
              <a:rPr lang="nb-NO" sz="4800" b="1" dirty="0" smtClean="0">
                <a:solidFill>
                  <a:schemeClr val="tx1"/>
                </a:solidFill>
              </a:rPr>
              <a:t>2: Behandling </a:t>
            </a:r>
            <a:r>
              <a:rPr lang="nb-NO" sz="2000" b="1" dirty="0" smtClean="0">
                <a:solidFill>
                  <a:schemeClr val="tx1"/>
                </a:solidFill>
              </a:rPr>
              <a:t>(del 1) </a:t>
            </a:r>
            <a:r>
              <a:rPr lang="nb-NO" sz="4800" b="1" dirty="0" smtClean="0">
                <a:solidFill>
                  <a:schemeClr val="tx1"/>
                </a:solidFill>
              </a:rPr>
              <a:t/>
            </a:r>
            <a:br>
              <a:rPr lang="nb-NO" sz="4800" b="1" dirty="0" smtClean="0">
                <a:solidFill>
                  <a:schemeClr val="tx1"/>
                </a:solidFill>
              </a:rPr>
            </a:br>
            <a:endParaRPr lang="nb-NO" b="1" dirty="0">
              <a:solidFill>
                <a:schemeClr val="tx1"/>
              </a:solidFill>
              <a:latin typeface="+mj-lt"/>
            </a:endParaRPr>
          </a:p>
          <a:p>
            <a:pPr>
              <a:spcAft>
                <a:spcPts val="400"/>
              </a:spcAft>
            </a:pPr>
            <a:r>
              <a:rPr lang="nb-NO" sz="2000" b="1" dirty="0">
                <a:solidFill>
                  <a:schemeClr val="tx1"/>
                </a:solidFill>
              </a:rPr>
              <a:t>Sterkere prioritering av ressursene. Utfall for pasientene blir viktigere, og større vekt på det som virker</a:t>
            </a:r>
          </a:p>
        </p:txBody>
      </p:sp>
    </p:spTree>
    <p:custDataLst>
      <p:tags r:id="rId1"/>
    </p:custDataLst>
    <p:extLst>
      <p:ext uri="{BB962C8B-B14F-4D97-AF65-F5344CB8AC3E}">
        <p14:creationId xmlns:p14="http://schemas.microsoft.com/office/powerpoint/2010/main" val="67169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55612" y="6302565"/>
            <a:ext cx="8953083" cy="430616"/>
          </a:xfrm>
        </p:spPr>
        <p:txBody>
          <a:bodyPr/>
          <a:lstStyle/>
          <a:p>
            <a:r>
              <a:rPr lang="nb-NO" dirty="0"/>
              <a:t>1) Forutsatt </a:t>
            </a:r>
            <a:r>
              <a:rPr lang="nb-NO" dirty="0" err="1" smtClean="0"/>
              <a:t>nettooverf</a:t>
            </a:r>
            <a:r>
              <a:rPr lang="nb-NO" dirty="0"/>
              <a:t>. per aldersgruppe i Perspektivmeldingen av 2013 (2010) og 2021 (2030 og 2060). | Kommunal helse og omsorg inkluderer +800 årsverk i rusomsorg frem mot 2040 </a:t>
            </a:r>
          </a:p>
          <a:p>
            <a:r>
              <a:rPr lang="nb-NO" dirty="0"/>
              <a:t>Kilder: inFuture analyse | Perspektivmeldingen, 2013, 2021 | Helsepersonellkommisjonen | OECD | TV2, Dagens Medisin</a:t>
            </a:r>
          </a:p>
        </p:txBody>
      </p:sp>
      <p:pic>
        <p:nvPicPr>
          <p:cNvPr id="18" name="Bilde 17" descr="Bilde av kilder som støtter fremtidstrenden: inFuture analyse | Perspektivmeldingen, 2013, 2021 | Helsepersonellkommisjonen | OECD | TV2, Dagens Medisin"/>
          <p:cNvPicPr>
            <a:picLocks noChangeAspect="1"/>
          </p:cNvPicPr>
          <p:nvPr/>
        </p:nvPicPr>
        <p:blipFill>
          <a:blip r:embed="rId4"/>
          <a:stretch>
            <a:fillRect/>
          </a:stretch>
        </p:blipFill>
        <p:spPr>
          <a:xfrm>
            <a:off x="5031738" y="1233488"/>
            <a:ext cx="6622077"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spcBef>
                <a:spcPts val="400"/>
              </a:spcBef>
              <a:spcAft>
                <a:spcPts val="400"/>
              </a:spcAft>
            </a:pPr>
            <a:r>
              <a:rPr lang="nb-NO" sz="1600" b="1" dirty="0">
                <a:solidFill>
                  <a:schemeClr val="tx1"/>
                </a:solidFill>
              </a:rPr>
              <a:t>Statsfinansene blir mer presset</a:t>
            </a:r>
          </a:p>
          <a:p>
            <a:pPr marL="285750" indent="-285750">
              <a:spcBef>
                <a:spcPts val="400"/>
              </a:spcBef>
              <a:spcAft>
                <a:spcPts val="400"/>
              </a:spcAft>
              <a:buFont typeface="Wingdings" panose="05000000000000000000" pitchFamily="2" charset="2"/>
              <a:buChar char="§"/>
            </a:pPr>
            <a:r>
              <a:rPr lang="nb-NO" sz="1600" dirty="0">
                <a:solidFill>
                  <a:schemeClr val="tx1"/>
                </a:solidFill>
              </a:rPr>
              <a:t>Reduserte inntekter og økte utgifter</a:t>
            </a:r>
            <a:br>
              <a:rPr lang="nb-NO" sz="1600" dirty="0">
                <a:solidFill>
                  <a:schemeClr val="tx1"/>
                </a:solidFill>
              </a:rPr>
            </a:br>
            <a:r>
              <a:rPr lang="nb-NO" sz="1600" dirty="0">
                <a:solidFill>
                  <a:schemeClr val="tx1"/>
                </a:solidFill>
              </a:rPr>
              <a:t>fra befolkningen</a:t>
            </a:r>
          </a:p>
          <a:p>
            <a:pPr>
              <a:spcBef>
                <a:spcPts val="400"/>
              </a:spcBef>
              <a:spcAft>
                <a:spcPts val="400"/>
              </a:spcAft>
            </a:pPr>
            <a:r>
              <a:rPr lang="nb-NO" sz="1600" b="1" dirty="0">
                <a:solidFill>
                  <a:schemeClr val="tx1"/>
                </a:solidFill>
              </a:rPr>
              <a:t>Mindre tilgjengelig personell</a:t>
            </a:r>
          </a:p>
          <a:p>
            <a:pPr marL="285750" indent="-285750">
              <a:spcBef>
                <a:spcPts val="400"/>
              </a:spcBef>
              <a:spcAft>
                <a:spcPts val="400"/>
              </a:spcAft>
              <a:buFont typeface="Wingdings" panose="05000000000000000000" pitchFamily="2" charset="2"/>
              <a:buChar char="§"/>
            </a:pPr>
            <a:r>
              <a:rPr lang="nb-NO" sz="1600" dirty="0">
                <a:solidFill>
                  <a:schemeClr val="tx1"/>
                </a:solidFill>
              </a:rPr>
              <a:t>Somatiske institusjoner og kommunal helse og omsorg står for </a:t>
            </a:r>
            <a:r>
              <a:rPr lang="nb-NO" sz="1600" dirty="0" smtClean="0">
                <a:solidFill>
                  <a:schemeClr val="tx1"/>
                </a:solidFill>
              </a:rPr>
              <a:t>~75</a:t>
            </a:r>
            <a:r>
              <a:rPr lang="nb-NO" sz="1600" dirty="0">
                <a:solidFill>
                  <a:schemeClr val="tx1"/>
                </a:solidFill>
              </a:rPr>
              <a:t>% av behovet for økt personell frem mot 2040 </a:t>
            </a:r>
            <a:endParaRPr lang="nb-NO" sz="1600" b="1" dirty="0">
              <a:solidFill>
                <a:schemeClr val="tx1"/>
              </a:solidFill>
            </a:endParaRPr>
          </a:p>
          <a:p>
            <a:pPr>
              <a:spcBef>
                <a:spcPts val="400"/>
              </a:spcBef>
              <a:spcAft>
                <a:spcPts val="400"/>
              </a:spcAft>
            </a:pPr>
            <a:r>
              <a:rPr lang="nb-NO" sz="1600" b="1" dirty="0">
                <a:solidFill>
                  <a:schemeClr val="tx1"/>
                </a:solidFill>
              </a:rPr>
              <a:t>Selv om vi relativt sett har god dekning av helsepersonell i dag, oppleves det ikke slik</a:t>
            </a:r>
          </a:p>
          <a:p>
            <a:pPr marL="285750" indent="-285750">
              <a:spcBef>
                <a:spcPts val="400"/>
              </a:spcBef>
              <a:spcAft>
                <a:spcPts val="400"/>
              </a:spcAft>
              <a:buFont typeface="Wingdings" panose="05000000000000000000" pitchFamily="2" charset="2"/>
              <a:buChar char="§"/>
            </a:pPr>
            <a:r>
              <a:rPr lang="nb-NO" sz="1600" dirty="0">
                <a:solidFill>
                  <a:schemeClr val="tx1"/>
                </a:solidFill>
              </a:rPr>
              <a:t>Helsepersonell per innbygger er høyere</a:t>
            </a:r>
            <a:br>
              <a:rPr lang="nb-NO" sz="1600" dirty="0">
                <a:solidFill>
                  <a:schemeClr val="tx1"/>
                </a:solidFill>
              </a:rPr>
            </a:br>
            <a:r>
              <a:rPr lang="nb-NO" sz="1600" dirty="0">
                <a:solidFill>
                  <a:schemeClr val="tx1"/>
                </a:solidFill>
              </a:rPr>
              <a:t>enn i våre naboland</a:t>
            </a:r>
          </a:p>
          <a:p>
            <a:pPr marL="285750" indent="-285750">
              <a:spcBef>
                <a:spcPts val="400"/>
              </a:spcBef>
              <a:spcAft>
                <a:spcPts val="400"/>
              </a:spcAft>
              <a:buFont typeface="Wingdings" panose="05000000000000000000" pitchFamily="2" charset="2"/>
              <a:buChar char="§"/>
            </a:pPr>
            <a:r>
              <a:rPr lang="nb-NO" sz="1600" dirty="0">
                <a:solidFill>
                  <a:schemeClr val="tx1"/>
                </a:solidFill>
              </a:rPr>
              <a:t>Mangelen på helsepersonell oppleves</a:t>
            </a:r>
            <a:br>
              <a:rPr lang="nb-NO" sz="1600" dirty="0">
                <a:solidFill>
                  <a:schemeClr val="tx1"/>
                </a:solidFill>
              </a:rPr>
            </a:br>
            <a:r>
              <a:rPr lang="nb-NO" sz="1600" dirty="0">
                <a:solidFill>
                  <a:schemeClr val="tx1"/>
                </a:solidFill>
              </a:rPr>
              <a:t>krevende allerede i dag</a:t>
            </a: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55613" y="309000"/>
            <a:ext cx="11280775" cy="753038"/>
          </a:xfrm>
        </p:spPr>
        <p:txBody>
          <a:bodyPr>
            <a:noAutofit/>
          </a:bodyPr>
          <a:lstStyle/>
          <a:p>
            <a:r>
              <a:rPr lang="nb-NO" sz="2400" dirty="0">
                <a:solidFill>
                  <a:srgbClr val="000000">
                    <a:lumMod val="85000"/>
                    <a:lumOff val="15000"/>
                  </a:srgbClr>
                </a:solidFill>
                <a:latin typeface="+mn-lt"/>
                <a:ea typeface="+mn-ea"/>
                <a:cs typeface="+mn-cs"/>
              </a:rPr>
              <a:t>Det blir sterkere prioritering av ressursene. </a:t>
            </a:r>
            <a:r>
              <a:rPr lang="nb-NO" sz="2400" dirty="0" smtClean="0">
                <a:solidFill>
                  <a:srgbClr val="000000">
                    <a:lumMod val="85000"/>
                    <a:lumOff val="15000"/>
                  </a:srgbClr>
                </a:solidFill>
                <a:latin typeface="+mn-lt"/>
                <a:ea typeface="+mn-ea"/>
                <a:cs typeface="+mn-cs"/>
              </a:rPr>
              <a:t/>
            </a:r>
            <a:br>
              <a:rPr lang="nb-NO" sz="2400" dirty="0" smtClean="0">
                <a:solidFill>
                  <a:srgbClr val="000000">
                    <a:lumMod val="85000"/>
                    <a:lumOff val="15000"/>
                  </a:srgbClr>
                </a:solidFill>
                <a:latin typeface="+mn-lt"/>
                <a:ea typeface="+mn-ea"/>
                <a:cs typeface="+mn-cs"/>
              </a:rPr>
            </a:br>
            <a:r>
              <a:rPr lang="nb-NO" sz="2400" dirty="0" smtClean="0">
                <a:solidFill>
                  <a:srgbClr val="000000">
                    <a:lumMod val="85000"/>
                    <a:lumOff val="15000"/>
                  </a:srgbClr>
                </a:solidFill>
                <a:latin typeface="+mn-lt"/>
                <a:ea typeface="+mn-ea"/>
                <a:cs typeface="+mn-cs"/>
              </a:rPr>
              <a:t>Både </a:t>
            </a:r>
            <a:r>
              <a:rPr lang="nb-NO" sz="2400" dirty="0">
                <a:solidFill>
                  <a:srgbClr val="000000">
                    <a:lumMod val="85000"/>
                    <a:lumOff val="15000"/>
                  </a:srgbClr>
                </a:solidFill>
                <a:latin typeface="+mn-lt"/>
                <a:ea typeface="+mn-ea"/>
                <a:cs typeface="+mn-cs"/>
              </a:rPr>
              <a:t>økonomiske ressurser og tilgjengelig </a:t>
            </a:r>
            <a:r>
              <a:rPr lang="nb-NO" sz="2400" dirty="0" smtClean="0">
                <a:solidFill>
                  <a:srgbClr val="000000">
                    <a:lumMod val="85000"/>
                    <a:lumOff val="15000"/>
                  </a:srgbClr>
                </a:solidFill>
                <a:latin typeface="+mn-lt"/>
                <a:ea typeface="+mn-ea"/>
                <a:cs typeface="+mn-cs"/>
              </a:rPr>
              <a:t>personell.</a:t>
            </a:r>
            <a:endParaRPr lang="nb-NO" sz="2400" dirty="0">
              <a:solidFill>
                <a:srgbClr val="000000">
                  <a:lumMod val="85000"/>
                  <a:lumOff val="15000"/>
                </a:srgbClr>
              </a:solidFill>
              <a:latin typeface="+mn-lt"/>
              <a:ea typeface="+mn-ea"/>
              <a:cs typeface="+mn-cs"/>
            </a:endParaRPr>
          </a:p>
        </p:txBody>
      </p:sp>
    </p:spTree>
    <p:custDataLst>
      <p:tags r:id="rId1"/>
    </p:custDataLst>
    <p:extLst>
      <p:ext uri="{BB962C8B-B14F-4D97-AF65-F5344CB8AC3E}">
        <p14:creationId xmlns:p14="http://schemas.microsoft.com/office/powerpoint/2010/main" val="2299195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94366" y="6330999"/>
            <a:ext cx="8365809" cy="430616"/>
          </a:xfrm>
        </p:spPr>
        <p:txBody>
          <a:bodyPr/>
          <a:lstStyle/>
          <a:p>
            <a:r>
              <a:rPr lang="nb-NO" dirty="0"/>
              <a:t>1) Studier fra USA, Nederland, Storbritannia, C</a:t>
            </a:r>
            <a:r>
              <a:rPr lang="nb-NO" dirty="0" smtClean="0"/>
              <a:t>anada </a:t>
            </a:r>
            <a:r>
              <a:rPr lang="nb-NO" dirty="0"/>
              <a:t>og Australia</a:t>
            </a:r>
          </a:p>
          <a:p>
            <a:r>
              <a:rPr lang="nb-NO" dirty="0"/>
              <a:t>Kilder: inFuture analyse | Kim &amp; </a:t>
            </a:r>
            <a:r>
              <a:rPr lang="nb-NO" dirty="0" err="1"/>
              <a:t>Hodgins</a:t>
            </a:r>
            <a:r>
              <a:rPr lang="nb-NO" dirty="0"/>
              <a:t>, 2018 | Helse- og omsorgsdepartementet, OUS | Louie, Eva. M.fl. 2020 | </a:t>
            </a:r>
            <a:r>
              <a:rPr lang="nb-NO" dirty="0" err="1"/>
              <a:t>Elicit</a:t>
            </a:r>
            <a:r>
              <a:rPr lang="nb-NO" dirty="0"/>
              <a:t> </a:t>
            </a:r>
          </a:p>
        </p:txBody>
      </p:sp>
      <p:pic>
        <p:nvPicPr>
          <p:cNvPr id="26" name="Bilde 25" descr="Bilde av kilder som støtter fremtidstrenden: inFuture analyse | Kim &amp; Hodgins, 2018 | Helse- og omsorgsdepartementet, OUS | Louie, Eva. M.fl. 2020 | Elicit "/>
          <p:cNvPicPr>
            <a:picLocks noChangeAspect="1"/>
          </p:cNvPicPr>
          <p:nvPr/>
        </p:nvPicPr>
        <p:blipFill>
          <a:blip r:embed="rId4"/>
          <a:stretch>
            <a:fillRect/>
          </a:stretch>
        </p:blipFill>
        <p:spPr>
          <a:xfrm>
            <a:off x="5110816" y="1233488"/>
            <a:ext cx="6664325" cy="5075772"/>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spcBef>
                <a:spcPts val="400"/>
              </a:spcBef>
              <a:spcAft>
                <a:spcPts val="400"/>
              </a:spcAft>
            </a:pPr>
            <a:r>
              <a:rPr lang="nb-NO" sz="1600" b="1" dirty="0">
                <a:solidFill>
                  <a:schemeClr val="tx1"/>
                </a:solidFill>
              </a:rPr>
              <a:t>Det er nye innfallsvinkler </a:t>
            </a:r>
            <a:br>
              <a:rPr lang="nb-NO" sz="1600" b="1" dirty="0">
                <a:solidFill>
                  <a:schemeClr val="tx1"/>
                </a:solidFill>
              </a:rPr>
            </a:br>
            <a:r>
              <a:rPr lang="nb-NO" sz="1600" b="1" dirty="0">
                <a:solidFill>
                  <a:schemeClr val="tx1"/>
                </a:solidFill>
              </a:rPr>
              <a:t>for behandling av avhengighet</a:t>
            </a:r>
          </a:p>
          <a:p>
            <a:pPr marL="285750" indent="-285750">
              <a:spcBef>
                <a:spcPts val="400"/>
              </a:spcBef>
              <a:spcAft>
                <a:spcPts val="400"/>
              </a:spcAft>
              <a:buFont typeface="Wingdings" panose="05000000000000000000" pitchFamily="2" charset="2"/>
              <a:buChar char="§"/>
            </a:pPr>
            <a:r>
              <a:rPr lang="nb-NO" sz="1600" dirty="0">
                <a:solidFill>
                  <a:schemeClr val="tx1"/>
                </a:solidFill>
              </a:rPr>
              <a:t>Eks. k</a:t>
            </a:r>
            <a:r>
              <a:rPr lang="nb-NO" sz="1600" dirty="0" smtClean="0">
                <a:solidFill>
                  <a:schemeClr val="tx1"/>
                </a:solidFill>
              </a:rPr>
              <a:t>jernekomponentmodellen</a:t>
            </a:r>
            <a:endParaRPr lang="nb-NO" sz="1600" dirty="0">
              <a:solidFill>
                <a:schemeClr val="tx1"/>
              </a:solidFill>
            </a:endParaRPr>
          </a:p>
          <a:p>
            <a:pPr>
              <a:spcBef>
                <a:spcPts val="400"/>
              </a:spcBef>
              <a:spcAft>
                <a:spcPts val="400"/>
              </a:spcAft>
            </a:pPr>
            <a:r>
              <a:rPr lang="nb-NO" sz="1600" b="1" dirty="0">
                <a:solidFill>
                  <a:schemeClr val="tx1"/>
                </a:solidFill>
              </a:rPr>
              <a:t>… men rusfeltet lite representert i forskningen</a:t>
            </a:r>
          </a:p>
          <a:p>
            <a:pPr marL="285750" indent="-285750">
              <a:spcBef>
                <a:spcPts val="400"/>
              </a:spcBef>
              <a:spcAft>
                <a:spcPts val="400"/>
              </a:spcAft>
              <a:buFont typeface="Wingdings" panose="05000000000000000000" pitchFamily="2" charset="2"/>
              <a:buChar char="§"/>
            </a:pPr>
            <a:r>
              <a:rPr lang="nb-NO" sz="1600" dirty="0">
                <a:solidFill>
                  <a:schemeClr val="tx1"/>
                </a:solidFill>
              </a:rPr>
              <a:t>Eks. deltakelse i kliniske studier</a:t>
            </a:r>
          </a:p>
          <a:p>
            <a:pPr marL="285750" indent="-285750">
              <a:spcBef>
                <a:spcPts val="400"/>
              </a:spcBef>
              <a:spcAft>
                <a:spcPts val="400"/>
              </a:spcAft>
              <a:buFont typeface="Wingdings" panose="05000000000000000000" pitchFamily="2" charset="2"/>
              <a:buChar char="§"/>
            </a:pPr>
            <a:r>
              <a:rPr lang="nb-NO" sz="1600" dirty="0">
                <a:solidFill>
                  <a:schemeClr val="tx1"/>
                </a:solidFill>
              </a:rPr>
              <a:t>Eks. forskningsinnsats</a:t>
            </a:r>
          </a:p>
          <a:p>
            <a:pPr>
              <a:spcBef>
                <a:spcPts val="400"/>
              </a:spcBef>
              <a:spcAft>
                <a:spcPts val="400"/>
              </a:spcAft>
            </a:pPr>
            <a:r>
              <a:rPr lang="nb-NO" sz="1600" b="1" dirty="0">
                <a:solidFill>
                  <a:schemeClr val="tx1"/>
                </a:solidFill>
              </a:rPr>
              <a:t>… og bruken av evidensbasert innsikt kan bli bedre</a:t>
            </a:r>
          </a:p>
          <a:p>
            <a:pPr marL="285750" indent="-285750">
              <a:spcBef>
                <a:spcPts val="400"/>
              </a:spcBef>
              <a:spcAft>
                <a:spcPts val="400"/>
              </a:spcAft>
              <a:buFont typeface="Wingdings" panose="05000000000000000000" pitchFamily="2" charset="2"/>
              <a:buChar char="§"/>
            </a:pPr>
            <a:r>
              <a:rPr lang="nb-NO" sz="1600" dirty="0">
                <a:solidFill>
                  <a:schemeClr val="tx1"/>
                </a:solidFill>
              </a:rPr>
              <a:t>Eks. lite bruk </a:t>
            </a:r>
          </a:p>
          <a:p>
            <a:pPr marL="285750" indent="-285750">
              <a:spcBef>
                <a:spcPts val="400"/>
              </a:spcBef>
              <a:spcAft>
                <a:spcPts val="400"/>
              </a:spcAft>
              <a:buFont typeface="Wingdings" panose="05000000000000000000" pitchFamily="2" charset="2"/>
              <a:buChar char="§"/>
            </a:pPr>
            <a:r>
              <a:rPr lang="nb-NO" sz="1600" dirty="0">
                <a:solidFill>
                  <a:schemeClr val="tx1"/>
                </a:solidFill>
              </a:rPr>
              <a:t>Eks. nye verktøy for tilgjengeliggjøring av innsikt</a:t>
            </a:r>
          </a:p>
          <a:p>
            <a:pPr>
              <a:spcBef>
                <a:spcPts val="400"/>
              </a:spcBef>
              <a:spcAft>
                <a:spcPts val="400"/>
              </a:spcAft>
            </a:pPr>
            <a:endParaRPr lang="nb-NO" sz="16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94366" y="309000"/>
            <a:ext cx="11280775" cy="753038"/>
          </a:xfrm>
        </p:spPr>
        <p:txBody>
          <a:bodyPr>
            <a:noAutofit/>
          </a:bodyPr>
          <a:lstStyle/>
          <a:p>
            <a:r>
              <a:rPr lang="nb-NO" sz="2400" dirty="0">
                <a:solidFill>
                  <a:srgbClr val="000000">
                    <a:lumMod val="85000"/>
                    <a:lumOff val="15000"/>
                  </a:srgbClr>
                </a:solidFill>
                <a:latin typeface="+mn-lt"/>
                <a:ea typeface="+mn-ea"/>
                <a:cs typeface="+mn-cs"/>
              </a:rPr>
              <a:t>Sterkere vekt på det som virker, når det blir større kamp om ressursene</a:t>
            </a:r>
          </a:p>
        </p:txBody>
      </p:sp>
    </p:spTree>
    <p:custDataLst>
      <p:tags r:id="rId1"/>
    </p:custDataLst>
    <p:extLst>
      <p:ext uri="{BB962C8B-B14F-4D97-AF65-F5344CB8AC3E}">
        <p14:creationId xmlns:p14="http://schemas.microsoft.com/office/powerpoint/2010/main" val="1269075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500882" y="6331001"/>
            <a:ext cx="8365809" cy="430616"/>
          </a:xfrm>
        </p:spPr>
        <p:txBody>
          <a:bodyPr/>
          <a:lstStyle/>
          <a:p>
            <a:r>
              <a:rPr lang="nb-NO" dirty="0"/>
              <a:t>1) </a:t>
            </a:r>
            <a:r>
              <a:rPr lang="nb-NO" dirty="0" err="1"/>
              <a:t>Farmakogenomikk</a:t>
            </a:r>
            <a:r>
              <a:rPr lang="nb-NO" dirty="0"/>
              <a:t> er beskrivelsen av hvordan effekten av legemidler er relatert til et individs genetiske egenskaper. 2) betalingsordning som direkte knytter betalingen en helseprodusent får til kvaliteten på helsetjenestene som blir levert (eks. pasienttilfredshet kan være et mål). | Kilder: inFuture analyse | OUS, Helsedirektoratet | </a:t>
            </a:r>
            <a:r>
              <a:rPr lang="de-DE" dirty="0"/>
              <a:t>Kendler, </a:t>
            </a:r>
            <a:r>
              <a:rPr lang="de-DE" dirty="0" err="1"/>
              <a:t>Aggen</a:t>
            </a:r>
            <a:r>
              <a:rPr lang="de-DE" dirty="0"/>
              <a:t>, </a:t>
            </a:r>
            <a:r>
              <a:rPr lang="de-DE" dirty="0" err="1"/>
              <a:t>Tambs</a:t>
            </a:r>
            <a:r>
              <a:rPr lang="de-DE" dirty="0"/>
              <a:t>, &amp; Reichborn-</a:t>
            </a:r>
            <a:r>
              <a:rPr lang="de-DE" dirty="0" err="1"/>
              <a:t>Kjennerud</a:t>
            </a:r>
            <a:r>
              <a:rPr lang="de-DE" dirty="0"/>
              <a:t>, 2006, </a:t>
            </a:r>
            <a:r>
              <a:rPr lang="de-DE" dirty="0" err="1"/>
              <a:t>Ystrom</a:t>
            </a:r>
            <a:r>
              <a:rPr lang="de-DE" dirty="0"/>
              <a:t> et al., 2014 | </a:t>
            </a:r>
            <a:r>
              <a:rPr lang="sv-SE" dirty="0"/>
              <a:t>Klimas, J. m.fll, 2019, Deepinsight | Doyle, C. M.fl. 2013 | </a:t>
            </a:r>
            <a:r>
              <a:rPr lang="nb-NO" dirty="0">
                <a:latin typeface="+mj-lt"/>
              </a:rPr>
              <a:t>Commonwealth Fund</a:t>
            </a:r>
            <a:r>
              <a:rPr lang="sv-SE" dirty="0"/>
              <a:t> | Helsedirektoratet</a:t>
            </a:r>
            <a:endParaRPr lang="nb-NO" dirty="0"/>
          </a:p>
        </p:txBody>
      </p:sp>
      <p:pic>
        <p:nvPicPr>
          <p:cNvPr id="13" name="Bilde 12" descr="Bilde av kilder som støtter fremtidstrenden: inFuture analyse | OUS, Helsedirektoratet | Kendler, Aggen, Tambs, &amp; Reichborn-Kjennerud, 2006, Ystrom et al., 2014 | Klimas, J. m.fll, 2019, Deepinsight | Doyle, C. M.fl. 2013 | Commonwealth Fund | Helsedirektoratet"/>
          <p:cNvPicPr>
            <a:picLocks noChangeAspect="1"/>
          </p:cNvPicPr>
          <p:nvPr/>
        </p:nvPicPr>
        <p:blipFill>
          <a:blip r:embed="rId4"/>
          <a:stretch>
            <a:fillRect/>
          </a:stretch>
        </p:blipFill>
        <p:spPr>
          <a:xfrm>
            <a:off x="5080000" y="1233487"/>
            <a:ext cx="6617764"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spcBef>
                <a:spcPts val="400"/>
              </a:spcBef>
              <a:spcAft>
                <a:spcPts val="400"/>
              </a:spcAft>
            </a:pPr>
            <a:r>
              <a:rPr lang="nb-NO" sz="1600" b="1" dirty="0">
                <a:solidFill>
                  <a:schemeClr val="tx1"/>
                </a:solidFill>
              </a:rPr>
              <a:t>Pasienten får en større rolle i behandlingen</a:t>
            </a:r>
          </a:p>
          <a:p>
            <a:pPr marL="285750" indent="-285750">
              <a:spcBef>
                <a:spcPts val="400"/>
              </a:spcBef>
              <a:spcAft>
                <a:spcPts val="400"/>
              </a:spcAft>
              <a:buFont typeface="Wingdings" panose="05000000000000000000" pitchFamily="2" charset="2"/>
              <a:buChar char="§"/>
            </a:pPr>
            <a:r>
              <a:rPr lang="nb-NO" sz="1600" dirty="0">
                <a:solidFill>
                  <a:schemeClr val="tx1"/>
                </a:solidFill>
              </a:rPr>
              <a:t>Eks. brukermedvirkning</a:t>
            </a:r>
          </a:p>
          <a:p>
            <a:pPr marL="285750" indent="-285750">
              <a:spcBef>
                <a:spcPts val="400"/>
              </a:spcBef>
              <a:spcAft>
                <a:spcPts val="400"/>
              </a:spcAft>
              <a:buFont typeface="Wingdings" panose="05000000000000000000" pitchFamily="2" charset="2"/>
              <a:buChar char="§"/>
            </a:pPr>
            <a:r>
              <a:rPr lang="nb-NO" sz="1600" dirty="0">
                <a:solidFill>
                  <a:schemeClr val="tx1"/>
                </a:solidFill>
              </a:rPr>
              <a:t>Genetikk er vesentlig risikodriver for avhengighet</a:t>
            </a:r>
          </a:p>
          <a:p>
            <a:pPr marL="285750" indent="-285750">
              <a:spcBef>
                <a:spcPts val="400"/>
              </a:spcBef>
              <a:spcAft>
                <a:spcPts val="400"/>
              </a:spcAft>
              <a:buFont typeface="Wingdings" panose="05000000000000000000" pitchFamily="2" charset="2"/>
              <a:buChar char="§"/>
            </a:pPr>
            <a:r>
              <a:rPr lang="nb-NO" sz="1600" dirty="0">
                <a:solidFill>
                  <a:schemeClr val="tx1"/>
                </a:solidFill>
              </a:rPr>
              <a:t>Ny teknologi åpner for mer individuell behandling</a:t>
            </a:r>
          </a:p>
          <a:p>
            <a:pPr>
              <a:spcBef>
                <a:spcPts val="400"/>
              </a:spcBef>
              <a:spcAft>
                <a:spcPts val="400"/>
              </a:spcAft>
            </a:pPr>
            <a:r>
              <a:rPr lang="nb-NO" sz="1600" b="1" dirty="0">
                <a:solidFill>
                  <a:schemeClr val="tx1"/>
                </a:solidFill>
              </a:rPr>
              <a:t>Fokus på pasientopplevelse og gode resultat henger sammen, men måling av pasientopplevelse er ikke utbredt</a:t>
            </a:r>
          </a:p>
          <a:p>
            <a:pPr marL="285750" indent="-285750">
              <a:spcBef>
                <a:spcPts val="400"/>
              </a:spcBef>
              <a:spcAft>
                <a:spcPts val="400"/>
              </a:spcAft>
              <a:buFont typeface="Wingdings" panose="05000000000000000000" pitchFamily="2" charset="2"/>
              <a:buChar char="§"/>
            </a:pPr>
            <a:r>
              <a:rPr lang="nb-NO" sz="1600" dirty="0">
                <a:solidFill>
                  <a:schemeClr val="tx1"/>
                </a:solidFill>
              </a:rPr>
              <a:t>Eks. pasientopplevelse og kvalitet</a:t>
            </a:r>
          </a:p>
          <a:p>
            <a:pPr marL="285750" indent="-285750">
              <a:spcBef>
                <a:spcPts val="400"/>
              </a:spcBef>
              <a:spcAft>
                <a:spcPts val="400"/>
              </a:spcAft>
              <a:buFont typeface="Wingdings" panose="05000000000000000000" pitchFamily="2" charset="2"/>
              <a:buChar char="§"/>
            </a:pPr>
            <a:r>
              <a:rPr lang="nb-NO" sz="1600" dirty="0">
                <a:solidFill>
                  <a:schemeClr val="tx1"/>
                </a:solidFill>
              </a:rPr>
              <a:t>Eks. fastlegers og pasientopplevelse</a:t>
            </a:r>
          </a:p>
          <a:p>
            <a:pPr>
              <a:spcBef>
                <a:spcPts val="400"/>
              </a:spcBef>
              <a:spcAft>
                <a:spcPts val="400"/>
              </a:spcAft>
            </a:pPr>
            <a:r>
              <a:rPr lang="nb-NO" sz="1600" b="1" dirty="0">
                <a:solidFill>
                  <a:schemeClr val="tx1"/>
                </a:solidFill>
              </a:rPr>
              <a:t>På sikt kan resultater fra mer tilpasset behandling påvirke finansieringsmodellene</a:t>
            </a:r>
          </a:p>
          <a:p>
            <a:pPr marL="285750" indent="-285750">
              <a:spcBef>
                <a:spcPts val="400"/>
              </a:spcBef>
              <a:spcAft>
                <a:spcPts val="400"/>
              </a:spcAft>
              <a:buFont typeface="Wingdings" panose="05000000000000000000" pitchFamily="2" charset="2"/>
              <a:buChar char="§"/>
            </a:pPr>
            <a:r>
              <a:rPr lang="nb-NO" sz="1600" dirty="0">
                <a:solidFill>
                  <a:schemeClr val="tx1"/>
                </a:solidFill>
              </a:rPr>
              <a:t>Eks. kvalitetsbasert finansiering</a:t>
            </a:r>
            <a:endParaRPr lang="nb-NO" sz="1600" baseline="30000" dirty="0">
              <a:solidFill>
                <a:schemeClr val="tx1"/>
              </a:solidFill>
            </a:endParaRPr>
          </a:p>
          <a:p>
            <a:pPr>
              <a:spcBef>
                <a:spcPts val="400"/>
              </a:spcBef>
              <a:spcAft>
                <a:spcPts val="400"/>
              </a:spcAft>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a:spcBef>
                <a:spcPts val="400"/>
              </a:spcBef>
              <a:spcAft>
                <a:spcPts val="400"/>
              </a:spcAft>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a:spcBef>
                <a:spcPts val="400"/>
              </a:spcBef>
              <a:spcAft>
                <a:spcPts val="400"/>
              </a:spcAft>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55613" y="309000"/>
            <a:ext cx="11280775" cy="753038"/>
          </a:xfrm>
        </p:spPr>
        <p:txBody>
          <a:bodyPr>
            <a:noAutofit/>
          </a:bodyPr>
          <a:lstStyle/>
          <a:p>
            <a:r>
              <a:rPr lang="nb-NO" sz="2400" dirty="0">
                <a:solidFill>
                  <a:srgbClr val="000000">
                    <a:lumMod val="85000"/>
                    <a:lumOff val="15000"/>
                  </a:srgbClr>
                </a:solidFill>
                <a:latin typeface="+mn-lt"/>
                <a:ea typeface="+mn-ea"/>
                <a:cs typeface="+mn-cs"/>
              </a:rPr>
              <a:t>Nye metoder og ny teknologi åpner for mer individuell behandling. Pasienten får en større rolle. Det kan påvirke finansiering av tjenestene</a:t>
            </a:r>
          </a:p>
        </p:txBody>
      </p:sp>
    </p:spTree>
    <p:custDataLst>
      <p:tags r:id="rId1"/>
    </p:custDataLst>
    <p:extLst>
      <p:ext uri="{BB962C8B-B14F-4D97-AF65-F5344CB8AC3E}">
        <p14:creationId xmlns:p14="http://schemas.microsoft.com/office/powerpoint/2010/main" val="374522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Foto av en mann som ser inn i kame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4271" y="3927244"/>
            <a:ext cx="2520000" cy="1681739"/>
          </a:xfrm>
          <a:prstGeom prst="rect">
            <a:avLst/>
          </a:prstGeom>
        </p:spPr>
      </p:pic>
      <p:pic>
        <p:nvPicPr>
          <p:cNvPr id="4" name="Bilde 3" descr="Foto av fem personer i et mø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4271" y="2304801"/>
            <a:ext cx="2520000" cy="1383692"/>
          </a:xfrm>
          <a:prstGeom prst="rect">
            <a:avLst/>
          </a:prstGeom>
        </p:spPr>
      </p:pic>
      <p:pic>
        <p:nvPicPr>
          <p:cNvPr id="6" name="Bilde 5" descr="Foto av en kvinne på farten, i sykepleieruniform som drikker kaffe og holder telefonen sin i den andre hånd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4271" y="385258"/>
            <a:ext cx="2520000" cy="1680792"/>
          </a:xfrm>
          <a:prstGeom prst="rect">
            <a:avLst/>
          </a:prstGeom>
        </p:spPr>
      </p:pic>
      <p:sp>
        <p:nvSpPr>
          <p:cNvPr id="3" name="Plassholder for innhold 2"/>
          <p:cNvSpPr>
            <a:spLocks noGrp="1"/>
          </p:cNvSpPr>
          <p:nvPr>
            <p:ph sz="half" idx="1"/>
          </p:nvPr>
        </p:nvSpPr>
        <p:spPr>
          <a:xfrm>
            <a:off x="528639" y="2201405"/>
            <a:ext cx="7264233" cy="3610671"/>
          </a:xfrm>
        </p:spPr>
        <p:txBody>
          <a:bodyPr>
            <a:normAutofit/>
          </a:bodyPr>
          <a:lstStyle/>
          <a:p>
            <a:pPr marL="457200" indent="-457200">
              <a:buFont typeface="+mj-lt"/>
              <a:buAutoNum type="arabicPeriod"/>
            </a:pPr>
            <a:r>
              <a:rPr lang="nb-NO" sz="2000" dirty="0" smtClean="0"/>
              <a:t>Hvordan kan vi best få mer ut av mindre? </a:t>
            </a:r>
          </a:p>
          <a:p>
            <a:pPr marL="457200" indent="-457200">
              <a:buFont typeface="+mj-lt"/>
              <a:buAutoNum type="arabicPeriod"/>
            </a:pPr>
            <a:r>
              <a:rPr lang="nb-NO" sz="2000" dirty="0" smtClean="0"/>
              <a:t>Hvordan kan vi organisere tjenestene annerledes, for å demme opp for mangel på og avlaste helsepersonell, slik at ressurser kan utnyttes bedre? </a:t>
            </a:r>
          </a:p>
          <a:p>
            <a:pPr marL="457200" indent="-457200">
              <a:buFont typeface="+mj-lt"/>
              <a:buAutoNum type="arabicPeriod"/>
            </a:pPr>
            <a:r>
              <a:rPr lang="nb-NO" sz="2000" dirty="0" smtClean="0"/>
              <a:t>Hvordan kan avhengighetsfeltet bli tyngre representert i forskningen?</a:t>
            </a:r>
          </a:p>
          <a:p>
            <a:pPr marL="0" indent="0">
              <a:buNone/>
            </a:pPr>
            <a:endParaRPr lang="nb-NO" dirty="0"/>
          </a:p>
        </p:txBody>
      </p:sp>
      <p:sp>
        <p:nvSpPr>
          <p:cNvPr id="2" name="Tittel 1"/>
          <p:cNvSpPr>
            <a:spLocks noGrp="1"/>
          </p:cNvSpPr>
          <p:nvPr>
            <p:ph type="title"/>
          </p:nvPr>
        </p:nvSpPr>
        <p:spPr>
          <a:xfrm>
            <a:off x="528639" y="271463"/>
            <a:ext cx="7688929" cy="1817208"/>
          </a:xfrm>
        </p:spPr>
        <p:txBody>
          <a:bodyPr>
            <a:normAutofit/>
          </a:bodyPr>
          <a:lstStyle/>
          <a:p>
            <a:r>
              <a:rPr lang="nb-NO" sz="2000" dirty="0" smtClean="0">
                <a:latin typeface="+mj-lt"/>
              </a:rPr>
              <a:t>Refleksjonsoppgave</a:t>
            </a:r>
            <a:r>
              <a:rPr lang="nb-NO" sz="1600" dirty="0" smtClean="0">
                <a:latin typeface="+mj-lt"/>
              </a:rPr>
              <a:t>: </a:t>
            </a:r>
            <a:br>
              <a:rPr lang="nb-NO" sz="1600" dirty="0" smtClean="0">
                <a:latin typeface="+mj-lt"/>
              </a:rPr>
            </a:br>
            <a:r>
              <a:rPr lang="nb-NO" sz="1600" dirty="0">
                <a:latin typeface="+mj-lt"/>
              </a:rPr>
              <a:t/>
            </a:r>
            <a:br>
              <a:rPr lang="nb-NO" sz="1600" dirty="0">
                <a:latin typeface="+mj-lt"/>
              </a:rPr>
            </a:br>
            <a:r>
              <a:rPr lang="nb-NO" sz="2400" dirty="0" smtClean="0"/>
              <a:t>Sterkere prioritering av ressursene. Utfall for pasientene blir viktigere, og større vekt på det som virker.</a:t>
            </a:r>
            <a:endParaRPr lang="nb-NO" sz="2800" dirty="0"/>
          </a:p>
        </p:txBody>
      </p:sp>
    </p:spTree>
    <p:extLst>
      <p:ext uri="{BB962C8B-B14F-4D97-AF65-F5344CB8AC3E}">
        <p14:creationId xmlns:p14="http://schemas.microsoft.com/office/powerpoint/2010/main" val="2764800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to av en kvinne som ser ned på et nettbrett">
            <a:extLst>
              <a:ext uri="{FF2B5EF4-FFF2-40B4-BE49-F238E27FC236}">
                <a16:creationId xmlns:a16="http://schemas.microsoft.com/office/drawing/2014/main" id="{482BB682-AD8F-F6A9-1842-DBB5275D41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68686" y="-14518"/>
            <a:ext cx="6937828" cy="6887035"/>
          </a:xfrm>
          <a:prstGeom prst="rect">
            <a:avLst/>
          </a:prstGeom>
        </p:spPr>
      </p:pic>
      <p:sp>
        <p:nvSpPr>
          <p:cNvPr id="14" name="Rectangle 13">
            <a:extLst>
              <a:ext uri="{FF2B5EF4-FFF2-40B4-BE49-F238E27FC236}">
                <a16:creationId xmlns:a16="http://schemas.microsoft.com/office/drawing/2014/main" id="{348D7DD0-9F78-6CB7-F1FD-D37F9733392E}"/>
              </a:ext>
            </a:extLst>
          </p:cNvPr>
          <p:cNvSpPr/>
          <p:nvPr/>
        </p:nvSpPr>
        <p:spPr>
          <a:xfrm>
            <a:off x="0" y="-14518"/>
            <a:ext cx="12236116" cy="6908613"/>
          </a:xfrm>
          <a:prstGeom prst="rect">
            <a:avLst/>
          </a:prstGeom>
          <a:gradFill>
            <a:gsLst>
              <a:gs pos="47000">
                <a:srgbClr val="FFE6B5"/>
              </a:gs>
              <a:gs pos="100000">
                <a:srgbClr val="FFE6B5">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27ACF808-A895-DF7B-34CF-439B0B1F175B}"/>
              </a:ext>
            </a:extLst>
          </p:cNvPr>
          <p:cNvSpPr/>
          <p:nvPr/>
        </p:nvSpPr>
        <p:spPr>
          <a:xfrm>
            <a:off x="640367" y="1777046"/>
            <a:ext cx="5146821" cy="330390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nb-NO" sz="4800" b="1" dirty="0">
                <a:solidFill>
                  <a:schemeClr val="tx1"/>
                </a:solidFill>
              </a:rPr>
              <a:t>Tema </a:t>
            </a:r>
            <a:r>
              <a:rPr lang="nb-NO" sz="4800" b="1" dirty="0" smtClean="0">
                <a:solidFill>
                  <a:schemeClr val="tx1"/>
                </a:solidFill>
              </a:rPr>
              <a:t>2: Behandling</a:t>
            </a:r>
            <a:br>
              <a:rPr lang="nb-NO" sz="4800" b="1" dirty="0" smtClean="0">
                <a:solidFill>
                  <a:schemeClr val="tx1"/>
                </a:solidFill>
              </a:rPr>
            </a:br>
            <a:r>
              <a:rPr lang="nb-NO" sz="2000" b="1" dirty="0" smtClean="0">
                <a:solidFill>
                  <a:schemeClr val="tx1"/>
                </a:solidFill>
              </a:rPr>
              <a:t>(del 2)</a:t>
            </a:r>
            <a:endParaRPr lang="nb-NO" sz="2000" b="1" dirty="0">
              <a:solidFill>
                <a:schemeClr val="tx1"/>
              </a:solidFill>
            </a:endParaRPr>
          </a:p>
          <a:p>
            <a:endParaRPr lang="nb-NO" b="1" dirty="0">
              <a:solidFill>
                <a:schemeClr val="tx1"/>
              </a:solidFill>
              <a:latin typeface="+mj-lt"/>
            </a:endParaRPr>
          </a:p>
          <a:p>
            <a:pPr>
              <a:spcAft>
                <a:spcPts val="400"/>
              </a:spcAft>
            </a:pPr>
            <a:r>
              <a:rPr lang="nb-NO" sz="2000" b="1" dirty="0">
                <a:solidFill>
                  <a:schemeClr val="tx1"/>
                </a:solidFill>
              </a:rPr>
              <a:t>Utnyttelse av digitale muligheter, samt evne og vilje til samarbeid på tvers, blir viktigere</a:t>
            </a:r>
          </a:p>
        </p:txBody>
      </p:sp>
    </p:spTree>
    <p:custDataLst>
      <p:tags r:id="rId1"/>
    </p:custDataLst>
    <p:extLst>
      <p:ext uri="{BB962C8B-B14F-4D97-AF65-F5344CB8AC3E}">
        <p14:creationId xmlns:p14="http://schemas.microsoft.com/office/powerpoint/2010/main" val="1541602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542935" y="6329703"/>
            <a:ext cx="8415131" cy="430616"/>
          </a:xfrm>
        </p:spPr>
        <p:txBody>
          <a:bodyPr/>
          <a:lstStyle/>
          <a:p>
            <a:r>
              <a:rPr lang="nb-NO" dirty="0"/>
              <a:t>Kilder: inFuture analyse | FHI, Eilin, E. m.fl. 2020, Helse Bergen, Lunde, Linn-Heide m.fl. 2022 | </a:t>
            </a:r>
            <a:r>
              <a:rPr lang="en-US" dirty="0"/>
              <a:t>The AI Revolution in Medicine: GPT-4 and Beyond (</a:t>
            </a:r>
            <a:r>
              <a:rPr lang="en-US" dirty="0" err="1"/>
              <a:t>bok</a:t>
            </a:r>
            <a:r>
              <a:rPr lang="en-US" dirty="0"/>
              <a:t>) | </a:t>
            </a:r>
            <a:r>
              <a:rPr lang="en-US" dirty="0" err="1"/>
              <a:t>Fagrådet</a:t>
            </a:r>
            <a:r>
              <a:rPr lang="en-US" dirty="0"/>
              <a:t>, </a:t>
            </a:r>
            <a:r>
              <a:rPr lang="en-US" dirty="0" err="1"/>
              <a:t>Novadic-Kentron</a:t>
            </a:r>
            <a:r>
              <a:rPr lang="en-US" dirty="0"/>
              <a:t> </a:t>
            </a:r>
            <a:endParaRPr lang="nb-NO" dirty="0"/>
          </a:p>
        </p:txBody>
      </p:sp>
      <p:pic>
        <p:nvPicPr>
          <p:cNvPr id="28" name="Bilde 27" descr="Bilde av kilder som støtter fremtidstrenden: inFuture analyse | FHI, Eilin, E. m.fl. 2020, Helse Bergen, Lunde, Linn-Heide m.fl. 2022 | The AI Revolution in Medicine: GPT-4 and Beyond (bok) | Fagrådet, Novadic-Kentron "/>
          <p:cNvPicPr>
            <a:picLocks noChangeAspect="1"/>
          </p:cNvPicPr>
          <p:nvPr/>
        </p:nvPicPr>
        <p:blipFill>
          <a:blip r:embed="rId4"/>
          <a:stretch>
            <a:fillRect/>
          </a:stretch>
        </p:blipFill>
        <p:spPr>
          <a:xfrm>
            <a:off x="5086334" y="1233487"/>
            <a:ext cx="6611480"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spcBef>
                <a:spcPts val="400"/>
              </a:spcBef>
              <a:spcAft>
                <a:spcPts val="400"/>
              </a:spcAft>
            </a:pPr>
            <a:r>
              <a:rPr lang="nb-NO" sz="1600" b="1" dirty="0">
                <a:solidFill>
                  <a:schemeClr val="tx1"/>
                </a:solidFill>
              </a:rPr>
              <a:t>Digitale terapier viser gode resultater</a:t>
            </a:r>
          </a:p>
          <a:p>
            <a:pPr marL="285750" indent="-285750">
              <a:spcBef>
                <a:spcPts val="400"/>
              </a:spcBef>
              <a:spcAft>
                <a:spcPts val="400"/>
              </a:spcAft>
              <a:buFont typeface="Wingdings" panose="05000000000000000000" pitchFamily="2" charset="2"/>
              <a:buChar char="§"/>
            </a:pPr>
            <a:r>
              <a:rPr lang="nb-NO" sz="1600" dirty="0">
                <a:solidFill>
                  <a:schemeClr val="tx1"/>
                </a:solidFill>
              </a:rPr>
              <a:t>Eks. </a:t>
            </a:r>
            <a:r>
              <a:rPr lang="nb-NO" sz="1600" dirty="0" smtClean="0">
                <a:solidFill>
                  <a:schemeClr val="tx1"/>
                </a:solidFill>
              </a:rPr>
              <a:t>eMestring</a:t>
            </a:r>
            <a:br>
              <a:rPr lang="nb-NO" sz="1600" dirty="0" smtClean="0">
                <a:solidFill>
                  <a:schemeClr val="tx1"/>
                </a:solidFill>
              </a:rPr>
            </a:br>
            <a:endParaRPr lang="nb-NO" sz="1600" dirty="0">
              <a:solidFill>
                <a:schemeClr val="tx1"/>
              </a:solidFill>
            </a:endParaRPr>
          </a:p>
          <a:p>
            <a:pPr>
              <a:spcBef>
                <a:spcPts val="400"/>
              </a:spcBef>
              <a:spcAft>
                <a:spcPts val="400"/>
              </a:spcAft>
            </a:pPr>
            <a:r>
              <a:rPr lang="nb-NO" sz="1600" b="1" dirty="0" smtClean="0">
                <a:solidFill>
                  <a:schemeClr val="tx1"/>
                </a:solidFill>
              </a:rPr>
              <a:t>Digitalisering </a:t>
            </a:r>
            <a:r>
              <a:rPr lang="nb-NO" sz="1600" b="1" dirty="0">
                <a:solidFill>
                  <a:schemeClr val="tx1"/>
                </a:solidFill>
              </a:rPr>
              <a:t>bidrar til avlastning av personell og gir økt tilgjengelighet</a:t>
            </a:r>
          </a:p>
          <a:p>
            <a:pPr marL="285750" indent="-285750">
              <a:spcBef>
                <a:spcPts val="400"/>
              </a:spcBef>
              <a:spcAft>
                <a:spcPts val="400"/>
              </a:spcAft>
              <a:buFont typeface="Wingdings" panose="05000000000000000000" pitchFamily="2" charset="2"/>
              <a:buChar char="§"/>
            </a:pPr>
            <a:r>
              <a:rPr lang="nb-NO" sz="1600" dirty="0">
                <a:solidFill>
                  <a:schemeClr val="tx1"/>
                </a:solidFill>
              </a:rPr>
              <a:t>Lovende resultater med tidlig testing</a:t>
            </a:r>
            <a:br>
              <a:rPr lang="nb-NO" sz="1600" dirty="0">
                <a:solidFill>
                  <a:schemeClr val="tx1"/>
                </a:solidFill>
              </a:rPr>
            </a:br>
            <a:r>
              <a:rPr lang="nb-NO" sz="1600" dirty="0">
                <a:solidFill>
                  <a:schemeClr val="tx1"/>
                </a:solidFill>
              </a:rPr>
              <a:t>av KI som assistent</a:t>
            </a:r>
          </a:p>
          <a:p>
            <a:pPr marL="285750" indent="-285750">
              <a:spcBef>
                <a:spcPts val="400"/>
              </a:spcBef>
              <a:spcAft>
                <a:spcPts val="400"/>
              </a:spcAft>
              <a:buFont typeface="Wingdings" panose="05000000000000000000" pitchFamily="2" charset="2"/>
              <a:buChar char="§"/>
            </a:pPr>
            <a:r>
              <a:rPr lang="nb-NO" sz="1600" dirty="0">
                <a:solidFill>
                  <a:schemeClr val="tx1"/>
                </a:solidFill>
              </a:rPr>
              <a:t>Eks. digitale behandlingstilbud når bredere ut </a:t>
            </a:r>
            <a:br>
              <a:rPr lang="nb-NO" sz="1600" dirty="0">
                <a:solidFill>
                  <a:schemeClr val="tx1"/>
                </a:solidFill>
              </a:rPr>
            </a:br>
            <a:r>
              <a:rPr lang="nb-NO" sz="1600" dirty="0">
                <a:solidFill>
                  <a:schemeClr val="tx1"/>
                </a:solidFill>
              </a:rPr>
              <a:t>uten tilsvarende økning i ressursbehov</a:t>
            </a: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marL="285750" indent="-285750">
              <a:spcBef>
                <a:spcPts val="400"/>
              </a:spcBef>
              <a:spcAft>
                <a:spcPts val="400"/>
              </a:spcAft>
              <a:buFont typeface="Wingdings" panose="05000000000000000000" pitchFamily="2" charset="2"/>
              <a:buChar char="§"/>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55612" y="387189"/>
            <a:ext cx="11280775" cy="752475"/>
          </a:xfrm>
        </p:spPr>
        <p:txBody>
          <a:bodyPr>
            <a:noAutofit/>
          </a:bodyPr>
          <a:lstStyle/>
          <a:p>
            <a:r>
              <a:rPr lang="nb-NO" sz="2400" dirty="0">
                <a:solidFill>
                  <a:srgbClr val="000000">
                    <a:lumMod val="85000"/>
                    <a:lumOff val="15000"/>
                  </a:srgbClr>
                </a:solidFill>
                <a:latin typeface="+mn-lt"/>
                <a:ea typeface="+mn-ea"/>
                <a:cs typeface="+mn-cs"/>
              </a:rPr>
              <a:t>Stort potensial i digitalisering og kunstig intelligens i nær alle oppgaver for </a:t>
            </a:r>
            <a:r>
              <a:rPr lang="nb-NO" sz="2400" dirty="0" smtClean="0">
                <a:solidFill>
                  <a:srgbClr val="000000">
                    <a:lumMod val="85000"/>
                    <a:lumOff val="15000"/>
                  </a:srgbClr>
                </a:solidFill>
                <a:latin typeface="+mn-lt"/>
                <a:ea typeface="+mn-ea"/>
                <a:cs typeface="+mn-cs"/>
              </a:rPr>
              <a:t/>
            </a:r>
            <a:br>
              <a:rPr lang="nb-NO" sz="2400" dirty="0" smtClean="0">
                <a:solidFill>
                  <a:srgbClr val="000000">
                    <a:lumMod val="85000"/>
                    <a:lumOff val="15000"/>
                  </a:srgbClr>
                </a:solidFill>
                <a:latin typeface="+mn-lt"/>
                <a:ea typeface="+mn-ea"/>
                <a:cs typeface="+mn-cs"/>
              </a:rPr>
            </a:br>
            <a:r>
              <a:rPr lang="nb-NO" sz="2400" dirty="0" smtClean="0">
                <a:solidFill>
                  <a:srgbClr val="000000">
                    <a:lumMod val="85000"/>
                    <a:lumOff val="15000"/>
                  </a:srgbClr>
                </a:solidFill>
                <a:latin typeface="+mn-lt"/>
                <a:ea typeface="+mn-ea"/>
                <a:cs typeface="+mn-cs"/>
              </a:rPr>
              <a:t>helsetjenesten</a:t>
            </a:r>
            <a:r>
              <a:rPr lang="nb-NO" sz="2400" dirty="0">
                <a:solidFill>
                  <a:srgbClr val="000000">
                    <a:lumMod val="85000"/>
                    <a:lumOff val="15000"/>
                  </a:srgbClr>
                </a:solidFill>
                <a:latin typeface="+mn-lt"/>
                <a:ea typeface="+mn-ea"/>
                <a:cs typeface="+mn-cs"/>
              </a:rPr>
              <a:t>, fra forskning til behandling og oppfølging av pasienter </a:t>
            </a:r>
          </a:p>
        </p:txBody>
      </p:sp>
    </p:spTree>
    <p:custDataLst>
      <p:tags r:id="rId1"/>
    </p:custDataLst>
    <p:extLst>
      <p:ext uri="{BB962C8B-B14F-4D97-AF65-F5344CB8AC3E}">
        <p14:creationId xmlns:p14="http://schemas.microsoft.com/office/powerpoint/2010/main" val="1900320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2A928D4-90A0-98CC-5558-48F398577ADB}"/>
              </a:ext>
            </a:extLst>
          </p:cNvPr>
          <p:cNvSpPr>
            <a:spLocks noGrp="1"/>
          </p:cNvSpPr>
          <p:nvPr>
            <p:ph type="body" sz="quarter" idx="36"/>
          </p:nvPr>
        </p:nvSpPr>
        <p:spPr>
          <a:xfrm>
            <a:off x="455612" y="6343843"/>
            <a:ext cx="7678738" cy="430616"/>
          </a:xfrm>
        </p:spPr>
        <p:txBody>
          <a:bodyPr/>
          <a:lstStyle/>
          <a:p>
            <a:r>
              <a:rPr lang="nb-NO" dirty="0"/>
              <a:t>1) Psykisk helsevern, 2) Distriktspsykiatrisk senter, 3) Primærhelseteam, 4) </a:t>
            </a:r>
            <a:r>
              <a:rPr lang="nb-NO" dirty="0" err="1"/>
              <a:t>Flexible</a:t>
            </a:r>
            <a:r>
              <a:rPr lang="nb-NO" dirty="0"/>
              <a:t> </a:t>
            </a:r>
            <a:r>
              <a:rPr lang="nb-NO" dirty="0" err="1"/>
              <a:t>Assertive</a:t>
            </a:r>
            <a:r>
              <a:rPr lang="nb-NO" dirty="0"/>
              <a:t> </a:t>
            </a:r>
            <a:r>
              <a:rPr lang="nb-NO" dirty="0" err="1"/>
              <a:t>Community</a:t>
            </a:r>
            <a:r>
              <a:rPr lang="nb-NO" dirty="0"/>
              <a:t> </a:t>
            </a:r>
            <a:r>
              <a:rPr lang="nb-NO" dirty="0" err="1"/>
              <a:t>Treatment</a:t>
            </a:r>
            <a:endParaRPr lang="nb-NO" dirty="0"/>
          </a:p>
          <a:p>
            <a:r>
              <a:rPr lang="nb-NO" dirty="0"/>
              <a:t>Kilder: inFuture analyse | </a:t>
            </a:r>
            <a:r>
              <a:rPr lang="it-IT" dirty="0"/>
              <a:t>Helse Nord | UiO, Oslo Economics, UiT | Helsedirektoratet, NAPHA | Oslo Universitetssykehus </a:t>
            </a:r>
            <a:endParaRPr lang="nb-NO" dirty="0"/>
          </a:p>
        </p:txBody>
      </p:sp>
      <p:pic>
        <p:nvPicPr>
          <p:cNvPr id="13" name="Bilde 12" descr="Bilde av kilder som støtter fremtidstrenden: inFuture analyse | Helse Nord | UiO, Oslo Economics, UiT | Helsedirektoratet, NAPHA | Oslo Universitetssykehus"/>
          <p:cNvPicPr>
            <a:picLocks noChangeAspect="1"/>
          </p:cNvPicPr>
          <p:nvPr/>
        </p:nvPicPr>
        <p:blipFill>
          <a:blip r:embed="rId4"/>
          <a:stretch>
            <a:fillRect/>
          </a:stretch>
        </p:blipFill>
        <p:spPr>
          <a:xfrm>
            <a:off x="5089175" y="1233487"/>
            <a:ext cx="6611481" cy="5040311"/>
          </a:xfrm>
          <a:prstGeom prst="rect">
            <a:avLst/>
          </a:prstGeom>
        </p:spPr>
      </p:pic>
      <p:sp>
        <p:nvSpPr>
          <p:cNvPr id="2" name="Rectangle 1">
            <a:extLst>
              <a:ext uri="{FF2B5EF4-FFF2-40B4-BE49-F238E27FC236}">
                <a16:creationId xmlns:a16="http://schemas.microsoft.com/office/drawing/2014/main" id="{C1EEC333-658B-003B-1ABF-545A96481D46}"/>
              </a:ext>
            </a:extLst>
          </p:cNvPr>
          <p:cNvSpPr/>
          <p:nvPr/>
        </p:nvSpPr>
        <p:spPr>
          <a:xfrm>
            <a:off x="455612" y="1233488"/>
            <a:ext cx="4516437" cy="5040311"/>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36000" numCol="1" spcCol="0" rtlCol="0" fromWordArt="0" anchor="t" anchorCtr="0" forceAA="0" compatLnSpc="1">
            <a:prstTxWarp prst="textNoShape">
              <a:avLst/>
            </a:prstTxWarp>
            <a:noAutofit/>
          </a:bodyPr>
          <a:lstStyle/>
          <a:p>
            <a:pPr>
              <a:spcBef>
                <a:spcPts val="400"/>
              </a:spcBef>
              <a:spcAft>
                <a:spcPts val="400"/>
              </a:spcAft>
            </a:pPr>
            <a:r>
              <a:rPr lang="nb-NO" sz="1600" b="1" dirty="0">
                <a:solidFill>
                  <a:schemeClr val="tx1"/>
                </a:solidFill>
              </a:rPr>
              <a:t>Rus tett forbundet med både psykisk og somatisk helse, men samspillet på tvers varierer</a:t>
            </a:r>
          </a:p>
          <a:p>
            <a:pPr marL="285750" indent="-285750">
              <a:spcBef>
                <a:spcPts val="400"/>
              </a:spcBef>
              <a:spcAft>
                <a:spcPts val="400"/>
              </a:spcAft>
              <a:buFont typeface="Wingdings" panose="05000000000000000000" pitchFamily="2" charset="2"/>
              <a:buChar char="§"/>
            </a:pPr>
            <a:r>
              <a:rPr lang="nb-NO" sz="1600" dirty="0">
                <a:solidFill>
                  <a:schemeClr val="tx1"/>
                </a:solidFill>
              </a:rPr>
              <a:t>Eks. variasjon i samspill</a:t>
            </a:r>
          </a:p>
          <a:p>
            <a:pPr algn="l">
              <a:spcBef>
                <a:spcPts val="400"/>
              </a:spcBef>
              <a:spcAft>
                <a:spcPts val="400"/>
              </a:spcAft>
            </a:pPr>
            <a:endParaRPr lang="nb-NO" sz="1600" b="1" dirty="0">
              <a:solidFill>
                <a:schemeClr val="tx1"/>
              </a:solidFill>
            </a:endParaRPr>
          </a:p>
          <a:p>
            <a:pPr>
              <a:spcBef>
                <a:spcPts val="400"/>
              </a:spcBef>
              <a:spcAft>
                <a:spcPts val="400"/>
              </a:spcAft>
            </a:pPr>
            <a:r>
              <a:rPr lang="nb-NO" sz="1600" b="1" dirty="0">
                <a:solidFill>
                  <a:schemeClr val="tx1"/>
                </a:solidFill>
              </a:rPr>
              <a:t>Nye former for samarbeid møter utviklingen</a:t>
            </a:r>
          </a:p>
          <a:p>
            <a:pPr marL="285750" indent="-285750">
              <a:spcBef>
                <a:spcPts val="400"/>
              </a:spcBef>
              <a:spcAft>
                <a:spcPts val="400"/>
              </a:spcAft>
              <a:buFont typeface="Wingdings" panose="05000000000000000000" pitchFamily="2" charset="2"/>
              <a:buChar char="§"/>
            </a:pPr>
            <a:r>
              <a:rPr lang="nb-NO" sz="1600" dirty="0">
                <a:solidFill>
                  <a:schemeClr val="tx1"/>
                </a:solidFill>
              </a:rPr>
              <a:t>Eks. primærhelseteam</a:t>
            </a:r>
          </a:p>
          <a:p>
            <a:pPr marL="285750" indent="-285750">
              <a:spcBef>
                <a:spcPts val="400"/>
              </a:spcBef>
              <a:spcAft>
                <a:spcPts val="400"/>
              </a:spcAft>
              <a:buFont typeface="Wingdings" panose="05000000000000000000" pitchFamily="2" charset="2"/>
              <a:buChar char="§"/>
            </a:pPr>
            <a:r>
              <a:rPr lang="nb-NO" sz="1600" dirty="0">
                <a:solidFill>
                  <a:schemeClr val="tx1"/>
                </a:solidFill>
              </a:rPr>
              <a:t>Eks. </a:t>
            </a:r>
            <a:r>
              <a:rPr lang="nb-NO" sz="1600" dirty="0" err="1">
                <a:solidFill>
                  <a:schemeClr val="tx1"/>
                </a:solidFill>
              </a:rPr>
              <a:t>FACT</a:t>
            </a:r>
            <a:endParaRPr lang="nb-NO" sz="1600" dirty="0">
              <a:solidFill>
                <a:schemeClr val="tx1"/>
              </a:solidFill>
            </a:endParaRPr>
          </a:p>
          <a:p>
            <a:pPr marL="285750" indent="-285750">
              <a:spcBef>
                <a:spcPts val="400"/>
              </a:spcBef>
              <a:spcAft>
                <a:spcPts val="400"/>
              </a:spcAft>
              <a:buFont typeface="Wingdings" panose="05000000000000000000" pitchFamily="2" charset="2"/>
              <a:buChar char="§"/>
            </a:pPr>
            <a:r>
              <a:rPr lang="nb-NO" sz="1600" dirty="0">
                <a:solidFill>
                  <a:schemeClr val="tx1"/>
                </a:solidFill>
              </a:rPr>
              <a:t>Eks. Individuell jobbstøtte</a:t>
            </a: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a:p>
            <a:pPr marL="285750" indent="-285750" algn="l">
              <a:spcBef>
                <a:spcPts val="400"/>
              </a:spcBef>
              <a:spcAft>
                <a:spcPts val="400"/>
              </a:spcAft>
              <a:buFont typeface="Wingdings" panose="05000000000000000000" pitchFamily="2" charset="2"/>
              <a:buChar char="§"/>
            </a:pPr>
            <a:endParaRPr lang="nb-NO" sz="1400" dirty="0">
              <a:solidFill>
                <a:schemeClr val="tx1"/>
              </a:solidFill>
            </a:endParaRPr>
          </a:p>
        </p:txBody>
      </p:sp>
      <p:sp>
        <p:nvSpPr>
          <p:cNvPr id="6" name="Title 5">
            <a:extLst>
              <a:ext uri="{FF2B5EF4-FFF2-40B4-BE49-F238E27FC236}">
                <a16:creationId xmlns:a16="http://schemas.microsoft.com/office/drawing/2014/main" id="{F3DBBD2B-B13D-CD2A-41F5-6EE3B92228CF}"/>
              </a:ext>
            </a:extLst>
          </p:cNvPr>
          <p:cNvSpPr>
            <a:spLocks noGrp="1"/>
          </p:cNvSpPr>
          <p:nvPr>
            <p:ph type="title" idx="4294967295"/>
          </p:nvPr>
        </p:nvSpPr>
        <p:spPr>
          <a:xfrm>
            <a:off x="441010" y="358752"/>
            <a:ext cx="11280775" cy="752475"/>
          </a:xfrm>
        </p:spPr>
        <p:txBody>
          <a:bodyPr>
            <a:noAutofit/>
          </a:bodyPr>
          <a:lstStyle/>
          <a:p>
            <a:r>
              <a:rPr lang="nb-NO" sz="2400" dirty="0">
                <a:solidFill>
                  <a:srgbClr val="000000">
                    <a:lumMod val="85000"/>
                    <a:lumOff val="15000"/>
                  </a:srgbClr>
                </a:solidFill>
                <a:latin typeface="+mn-lt"/>
                <a:ea typeface="+mn-ea"/>
                <a:cs typeface="+mn-cs"/>
              </a:rPr>
              <a:t>Avhengighetsutfordringer henger sammen med både psykisk og somatisk helse, men det har også en bredere konsekvens for individ og samfunn. </a:t>
            </a:r>
            <a:r>
              <a:rPr lang="nb-NO" sz="2400" dirty="0" smtClean="0">
                <a:solidFill>
                  <a:srgbClr val="000000">
                    <a:lumMod val="85000"/>
                    <a:lumOff val="15000"/>
                  </a:srgbClr>
                </a:solidFill>
                <a:latin typeface="+mn-lt"/>
                <a:ea typeface="+mn-ea"/>
                <a:cs typeface="+mn-cs"/>
              </a:rPr>
              <a:t/>
            </a:r>
            <a:br>
              <a:rPr lang="nb-NO" sz="2400" dirty="0" smtClean="0">
                <a:solidFill>
                  <a:srgbClr val="000000">
                    <a:lumMod val="85000"/>
                    <a:lumOff val="15000"/>
                  </a:srgbClr>
                </a:solidFill>
                <a:latin typeface="+mn-lt"/>
                <a:ea typeface="+mn-ea"/>
                <a:cs typeface="+mn-cs"/>
              </a:rPr>
            </a:br>
            <a:r>
              <a:rPr lang="nb-NO" sz="2400" dirty="0" smtClean="0">
                <a:solidFill>
                  <a:srgbClr val="000000">
                    <a:lumMod val="85000"/>
                    <a:lumOff val="15000"/>
                  </a:srgbClr>
                </a:solidFill>
                <a:latin typeface="+mn-lt"/>
                <a:ea typeface="+mn-ea"/>
                <a:cs typeface="+mn-cs"/>
              </a:rPr>
              <a:t>Nye </a:t>
            </a:r>
            <a:r>
              <a:rPr lang="nb-NO" sz="2400" dirty="0">
                <a:solidFill>
                  <a:srgbClr val="000000">
                    <a:lumMod val="85000"/>
                    <a:lumOff val="15000"/>
                  </a:srgbClr>
                </a:solidFill>
                <a:latin typeface="+mn-lt"/>
                <a:ea typeface="+mn-ea"/>
                <a:cs typeface="+mn-cs"/>
              </a:rPr>
              <a:t>former for samarbeid møter utviklingen </a:t>
            </a:r>
          </a:p>
        </p:txBody>
      </p:sp>
    </p:spTree>
    <p:custDataLst>
      <p:tags r:id="rId1"/>
    </p:custDataLst>
    <p:extLst>
      <p:ext uri="{BB962C8B-B14F-4D97-AF65-F5344CB8AC3E}">
        <p14:creationId xmlns:p14="http://schemas.microsoft.com/office/powerpoint/2010/main" val="3659795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Foto av fire mennesker samlet rundt et møtebord og ser på et nettbret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4271" y="3267247"/>
            <a:ext cx="2520000" cy="1680000"/>
          </a:xfrm>
          <a:prstGeom prst="rect">
            <a:avLst/>
          </a:prstGeom>
        </p:spPr>
      </p:pic>
      <p:pic>
        <p:nvPicPr>
          <p:cNvPr id="5" name="Bilde 4" descr="Foto av en kvinne som ser ned på et nettbret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4271" y="1321414"/>
            <a:ext cx="2520000" cy="1680340"/>
          </a:xfrm>
          <a:prstGeom prst="rect">
            <a:avLst/>
          </a:prstGeom>
        </p:spPr>
      </p:pic>
      <p:sp>
        <p:nvSpPr>
          <p:cNvPr id="3" name="Plassholder for innhold 2"/>
          <p:cNvSpPr>
            <a:spLocks noGrp="1"/>
          </p:cNvSpPr>
          <p:nvPr>
            <p:ph sz="half" idx="1"/>
          </p:nvPr>
        </p:nvSpPr>
        <p:spPr>
          <a:xfrm>
            <a:off x="528639" y="2201405"/>
            <a:ext cx="7264233" cy="3610671"/>
          </a:xfrm>
        </p:spPr>
        <p:txBody>
          <a:bodyPr>
            <a:normAutofit/>
          </a:bodyPr>
          <a:lstStyle/>
          <a:p>
            <a:pPr marL="457200" indent="-457200">
              <a:buFont typeface="+mj-lt"/>
              <a:buAutoNum type="arabicPeriod"/>
            </a:pPr>
            <a:r>
              <a:rPr lang="nb-NO" sz="2000" dirty="0" smtClean="0"/>
              <a:t>Hvordan kan digitale muligheter best utnyttes?</a:t>
            </a:r>
          </a:p>
          <a:p>
            <a:pPr lvl="1"/>
            <a:r>
              <a:rPr lang="nb-NO" sz="2000" dirty="0" smtClean="0"/>
              <a:t>Hvilke kompetanser bør utvikles og hvilke prosesser bør endres, for å realisere gevinster fra digitalisering og samtidig unngå fallgruvene?</a:t>
            </a:r>
          </a:p>
          <a:p>
            <a:pPr marL="457200" indent="-457200">
              <a:buFont typeface="+mj-lt"/>
              <a:buAutoNum type="arabicPeriod"/>
            </a:pPr>
            <a:r>
              <a:rPr lang="nb-NO" sz="2000" dirty="0" smtClean="0"/>
              <a:t>Hvordan best samhandle på tvers av etablerte områder knyttet til rus og avhengighet, psykisk helse og somatikk? </a:t>
            </a:r>
            <a:endParaRPr lang="nb-NO" dirty="0"/>
          </a:p>
        </p:txBody>
      </p:sp>
      <p:sp>
        <p:nvSpPr>
          <p:cNvPr id="2" name="Tittel 1"/>
          <p:cNvSpPr>
            <a:spLocks noGrp="1"/>
          </p:cNvSpPr>
          <p:nvPr>
            <p:ph type="title"/>
          </p:nvPr>
        </p:nvSpPr>
        <p:spPr>
          <a:xfrm>
            <a:off x="528639" y="271463"/>
            <a:ext cx="7688929" cy="1817208"/>
          </a:xfrm>
        </p:spPr>
        <p:txBody>
          <a:bodyPr>
            <a:normAutofit/>
          </a:bodyPr>
          <a:lstStyle/>
          <a:p>
            <a:r>
              <a:rPr lang="nb-NO" sz="2000" dirty="0" smtClean="0">
                <a:latin typeface="+mj-lt"/>
              </a:rPr>
              <a:t>Refleksjonsoppgave</a:t>
            </a:r>
            <a:r>
              <a:rPr lang="nb-NO" sz="1600" dirty="0" smtClean="0">
                <a:latin typeface="+mj-lt"/>
              </a:rPr>
              <a:t>: </a:t>
            </a:r>
            <a:br>
              <a:rPr lang="nb-NO" sz="1600" dirty="0" smtClean="0">
                <a:latin typeface="+mj-lt"/>
              </a:rPr>
            </a:br>
            <a:r>
              <a:rPr lang="nb-NO" sz="1600" dirty="0">
                <a:latin typeface="+mj-lt"/>
              </a:rPr>
              <a:t/>
            </a:r>
            <a:br>
              <a:rPr lang="nb-NO" sz="1600" dirty="0">
                <a:latin typeface="+mj-lt"/>
              </a:rPr>
            </a:br>
            <a:r>
              <a:rPr lang="nb-NO" sz="2400" dirty="0" smtClean="0"/>
              <a:t>Utnyttelse av digitale muligheter samt evne og vilje til samarbeid blir viktigere. </a:t>
            </a:r>
            <a:endParaRPr lang="nb-NO" sz="2800" dirty="0"/>
          </a:p>
        </p:txBody>
      </p:sp>
    </p:spTree>
    <p:extLst>
      <p:ext uri="{BB962C8B-B14F-4D97-AF65-F5344CB8AC3E}">
        <p14:creationId xmlns:p14="http://schemas.microsoft.com/office/powerpoint/2010/main" val="164616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Bilde av forsiden på rapporten" title="Fremtidsstudie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895475" y="0"/>
            <a:ext cx="6039853" cy="7171656"/>
          </a:xfrm>
          <a:prstGeom prst="rect">
            <a:avLst/>
          </a:prstGeom>
        </p:spPr>
      </p:pic>
      <p:sp>
        <p:nvSpPr>
          <p:cNvPr id="3" name="Plassholder for innhold 2"/>
          <p:cNvSpPr>
            <a:spLocks noGrp="1"/>
          </p:cNvSpPr>
          <p:nvPr>
            <p:ph sz="half" idx="1"/>
          </p:nvPr>
        </p:nvSpPr>
        <p:spPr>
          <a:xfrm>
            <a:off x="838200" y="962525"/>
            <a:ext cx="5181600" cy="4899889"/>
          </a:xfrm>
        </p:spPr>
        <p:txBody>
          <a:bodyPr>
            <a:normAutofit/>
          </a:bodyPr>
          <a:lstStyle/>
          <a:p>
            <a:pPr marL="0" indent="0">
              <a:buNone/>
            </a:pPr>
            <a:r>
              <a:rPr lang="nb-NO" b="1" dirty="0" smtClean="0">
                <a:latin typeface="+mj-lt"/>
              </a:rPr>
              <a:t>Hvordan kan vi i fremtiden hjelpe flest mulig, best mulig, når de trenger det?</a:t>
            </a:r>
          </a:p>
          <a:p>
            <a:pPr marL="0" indent="0">
              <a:buNone/>
            </a:pPr>
            <a:endParaRPr lang="nb-NO" sz="2000" dirty="0" smtClean="0">
              <a:latin typeface="+mj-lt"/>
            </a:endParaRPr>
          </a:p>
          <a:p>
            <a:pPr marL="0" indent="0">
              <a:buNone/>
            </a:pPr>
            <a:r>
              <a:rPr lang="nb-NO" sz="2000" dirty="0" smtClean="0">
                <a:latin typeface="+mj-lt"/>
              </a:rPr>
              <a:t>Rus og avhengighetsbehandling 2035: </a:t>
            </a:r>
            <a:br>
              <a:rPr lang="nb-NO" sz="2000" dirty="0" smtClean="0">
                <a:latin typeface="+mj-lt"/>
              </a:rPr>
            </a:br>
            <a:r>
              <a:rPr lang="nb-NO" sz="2000" dirty="0" smtClean="0">
                <a:latin typeface="+mj-lt"/>
              </a:rPr>
              <a:t>Hva er den viktigste forskjellen i forhold til i dag?</a:t>
            </a:r>
          </a:p>
          <a:p>
            <a:pPr marL="0" indent="0">
              <a:buNone/>
            </a:pPr>
            <a:endParaRPr lang="nb-NO" sz="2000" dirty="0" smtClean="0">
              <a:latin typeface="+mj-lt"/>
            </a:endParaRPr>
          </a:p>
          <a:p>
            <a:r>
              <a:rPr lang="nb-NO" sz="2000" dirty="0" smtClean="0">
                <a:latin typeface="+mj-lt"/>
              </a:rPr>
              <a:t>Selvrefleksjon ett minutt.</a:t>
            </a:r>
          </a:p>
          <a:p>
            <a:r>
              <a:rPr lang="nb-NO" sz="2000" dirty="0" smtClean="0">
                <a:latin typeface="+mj-lt"/>
              </a:rPr>
              <a:t>Del tankene dine med den som sitter ved siden av deg.</a:t>
            </a:r>
            <a:endParaRPr lang="nb-NO" sz="2000" dirty="0">
              <a:latin typeface="+mj-lt"/>
            </a:endParaRPr>
          </a:p>
        </p:txBody>
      </p:sp>
    </p:spTree>
    <p:extLst>
      <p:ext uri="{BB962C8B-B14F-4D97-AF65-F5344CB8AC3E}">
        <p14:creationId xmlns:p14="http://schemas.microsoft.com/office/powerpoint/2010/main" val="3340546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r>
              <a:rPr lang="nb-NO" dirty="0" smtClean="0"/>
              <a:t>Hvilke(n) trend(er) får du mest lyst til å handle på?</a:t>
            </a:r>
          </a:p>
          <a:p>
            <a:r>
              <a:rPr lang="nb-NO" dirty="0" smtClean="0"/>
              <a:t>Hvilke samarbeidspartnere får du lyst til å mobilisere i fremtiden?</a:t>
            </a:r>
          </a:p>
          <a:p>
            <a:r>
              <a:rPr lang="nb-NO" dirty="0" smtClean="0"/>
              <a:t>Hvilken trend er mest vanskelig å få ut av den strategiske blindsonen?</a:t>
            </a:r>
          </a:p>
          <a:p>
            <a:r>
              <a:rPr lang="nb-NO" dirty="0" smtClean="0"/>
              <a:t>Hvor godt forberedt er vi på å møte fremtiden i vår virksomhet?</a:t>
            </a:r>
          </a:p>
          <a:p>
            <a:pPr marL="0" indent="0">
              <a:buNone/>
            </a:pPr>
            <a:endParaRPr lang="nb-NO" dirty="0" smtClean="0"/>
          </a:p>
        </p:txBody>
      </p:sp>
      <p:sp>
        <p:nvSpPr>
          <p:cNvPr id="2" name="Tittel 1"/>
          <p:cNvSpPr>
            <a:spLocks noGrp="1"/>
          </p:cNvSpPr>
          <p:nvPr>
            <p:ph type="title"/>
          </p:nvPr>
        </p:nvSpPr>
        <p:spPr/>
        <p:txBody>
          <a:bodyPr/>
          <a:lstStyle/>
          <a:p>
            <a:r>
              <a:rPr lang="nb-NO" dirty="0" err="1" smtClean="0"/>
              <a:t>Plenumdiskusjon</a:t>
            </a:r>
            <a:r>
              <a:rPr lang="nb-NO" dirty="0" smtClean="0"/>
              <a:t> </a:t>
            </a:r>
            <a:br>
              <a:rPr lang="nb-NO" dirty="0" smtClean="0"/>
            </a:br>
            <a:r>
              <a:rPr lang="nb-NO" sz="2400" i="1" dirty="0" smtClean="0"/>
              <a:t>(kan gjerne utføres med </a:t>
            </a:r>
            <a:r>
              <a:rPr lang="nb-NO" sz="2400" i="1" dirty="0" err="1" smtClean="0"/>
              <a:t>Mentimeter</a:t>
            </a:r>
            <a:r>
              <a:rPr lang="nb-NO" sz="2400" i="1" dirty="0"/>
              <a:t>)</a:t>
            </a:r>
            <a:endParaRPr lang="nb-NO" sz="3600" i="1" dirty="0"/>
          </a:p>
        </p:txBody>
      </p:sp>
    </p:spTree>
    <p:extLst>
      <p:ext uri="{BB962C8B-B14F-4D97-AF65-F5344CB8AC3E}">
        <p14:creationId xmlns:p14="http://schemas.microsoft.com/office/powerpoint/2010/main" val="1032907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670494719"/>
              </p:ext>
            </p:extLst>
          </p:nvPr>
        </p:nvGraphicFramePr>
        <p:xfrm>
          <a:off x="1403689" y="3227469"/>
          <a:ext cx="9712167" cy="3630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descr="Illustrasjon av en kvinne som løpet med svevende klokker rundt se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427307" y="2638693"/>
            <a:ext cx="2688549" cy="2015807"/>
          </a:xfrm>
          <a:prstGeom prst="rect">
            <a:avLst/>
          </a:prstGeom>
          <a:scene3d>
            <a:camera prst="orthographicFront">
              <a:rot lat="0" lon="0" rev="0"/>
            </a:camera>
            <a:lightRig rig="threePt" dir="t"/>
          </a:scene3d>
        </p:spPr>
      </p:pic>
      <p:pic>
        <p:nvPicPr>
          <p:cNvPr id="3" name="Bilde 2" descr="Illustrasjon av en person som strekker ut hånden i et &quot;stopp&quot;-signal"/>
          <p:cNvPicPr>
            <a:picLocks noChangeAspect="1"/>
          </p:cNvPicPr>
          <p:nvPr/>
        </p:nvPicPr>
        <p:blipFill>
          <a:blip r:embed="rId9" cstate="email">
            <a:clrChange>
              <a:clrFrom>
                <a:srgbClr val="FFE1E6"/>
              </a:clrFrom>
              <a:clrTo>
                <a:srgbClr val="FFE1E6">
                  <a:alpha val="0"/>
                </a:srgbClr>
              </a:clrTo>
            </a:clrChange>
            <a:extLst>
              <a:ext uri="{28A0092B-C50C-407E-A947-70E740481C1C}">
                <a14:useLocalDpi xmlns:a14="http://schemas.microsoft.com/office/drawing/2010/main"/>
              </a:ext>
            </a:extLst>
          </a:blip>
          <a:stretch>
            <a:fillRect/>
          </a:stretch>
        </p:blipFill>
        <p:spPr>
          <a:xfrm>
            <a:off x="5143749" y="2584856"/>
            <a:ext cx="2625043" cy="1968782"/>
          </a:xfrm>
          <a:prstGeom prst="rect">
            <a:avLst/>
          </a:prstGeom>
        </p:spPr>
      </p:pic>
      <p:pic>
        <p:nvPicPr>
          <p:cNvPr id="13" name="Bilde 12" descr="Illustrasjon av en person med hodet under jorda"/>
          <p:cNvPicPr>
            <a:picLocks noChangeAspect="1"/>
          </p:cNvPicPr>
          <p:nvPr/>
        </p:nvPicPr>
        <p:blipFill rotWithShape="1">
          <a:blip r:embed="rId10" cstate="email">
            <a:clrChange>
              <a:clrFrom>
                <a:srgbClr val="CCB09B"/>
              </a:clrFrom>
              <a:clrTo>
                <a:srgbClr val="CCB09B">
                  <a:alpha val="0"/>
                </a:srgbClr>
              </a:clrTo>
            </a:clrChange>
            <a:extLst>
              <a:ext uri="{28A0092B-C50C-407E-A947-70E740481C1C}">
                <a14:useLocalDpi xmlns:a14="http://schemas.microsoft.com/office/drawing/2010/main"/>
              </a:ext>
            </a:extLst>
          </a:blip>
          <a:srcRect l="13189" r="13226"/>
          <a:stretch/>
        </p:blipFill>
        <p:spPr>
          <a:xfrm>
            <a:off x="1624263" y="2584856"/>
            <a:ext cx="2343825" cy="2123482"/>
          </a:xfrm>
          <a:prstGeom prst="rect">
            <a:avLst/>
          </a:prstGeom>
        </p:spPr>
      </p:pic>
      <p:sp>
        <p:nvSpPr>
          <p:cNvPr id="2" name="Tittel 1"/>
          <p:cNvSpPr>
            <a:spLocks noGrp="1"/>
          </p:cNvSpPr>
          <p:nvPr>
            <p:ph type="title"/>
          </p:nvPr>
        </p:nvSpPr>
        <p:spPr>
          <a:xfrm>
            <a:off x="2206806" y="280494"/>
            <a:ext cx="8105932" cy="2094948"/>
          </a:xfrm>
        </p:spPr>
        <p:txBody>
          <a:bodyPr>
            <a:normAutofit/>
          </a:bodyPr>
          <a:lstStyle/>
          <a:p>
            <a:pPr algn="ctr"/>
            <a:r>
              <a:rPr lang="en-US" sz="2800" i="1" dirty="0" smtClean="0">
                <a:latin typeface="+mj-lt"/>
              </a:rPr>
              <a:t>“The </a:t>
            </a:r>
            <a:r>
              <a:rPr lang="en-US" sz="2800" i="1" dirty="0">
                <a:latin typeface="+mj-lt"/>
              </a:rPr>
              <a:t>difficulty lies not so much in developing new ideas as in escaping from old ones</a:t>
            </a:r>
            <a:r>
              <a:rPr lang="en-US" sz="2800" i="1" dirty="0" smtClean="0">
                <a:latin typeface="+mj-lt"/>
              </a:rPr>
              <a:t>.”</a:t>
            </a:r>
            <a:r>
              <a:rPr lang="en-US" sz="3600" dirty="0" smtClean="0">
                <a:latin typeface="+mj-lt"/>
              </a:rPr>
              <a:t/>
            </a:r>
            <a:br>
              <a:rPr lang="en-US" sz="3600" dirty="0" smtClean="0">
                <a:latin typeface="+mj-lt"/>
              </a:rPr>
            </a:br>
            <a:r>
              <a:rPr lang="en-US" sz="3600" dirty="0" smtClean="0">
                <a:latin typeface="+mj-lt"/>
              </a:rPr>
              <a:t/>
            </a:r>
            <a:br>
              <a:rPr lang="en-US" sz="3600" dirty="0" smtClean="0">
                <a:latin typeface="+mj-lt"/>
              </a:rPr>
            </a:br>
            <a:r>
              <a:rPr lang="en-US" sz="1600" dirty="0" smtClean="0">
                <a:latin typeface="+mj-lt"/>
              </a:rPr>
              <a:t>John Maynard Keynes</a:t>
            </a:r>
            <a:endParaRPr lang="nb-NO" sz="1600" dirty="0">
              <a:latin typeface="+mj-lt"/>
            </a:endParaRPr>
          </a:p>
        </p:txBody>
      </p:sp>
    </p:spTree>
    <p:extLst>
      <p:ext uri="{BB962C8B-B14F-4D97-AF65-F5344CB8AC3E}">
        <p14:creationId xmlns:p14="http://schemas.microsoft.com/office/powerpoint/2010/main" val="197658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5" descr="Bilde av et koronavirus" title="Covi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99014" y="1839277"/>
            <a:ext cx="5793971" cy="3931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tel 1"/>
          <p:cNvSpPr>
            <a:spLocks noGrp="1"/>
          </p:cNvSpPr>
          <p:nvPr>
            <p:ph type="title"/>
          </p:nvPr>
        </p:nvSpPr>
        <p:spPr/>
        <p:txBody>
          <a:bodyPr/>
          <a:lstStyle/>
          <a:p>
            <a:pPr algn="ctr"/>
            <a:r>
              <a:rPr lang="nb-NO" dirty="0"/>
              <a:t>Eksempler på håndtering </a:t>
            </a:r>
            <a:r>
              <a:rPr lang="nb-NO" dirty="0" smtClean="0"/>
              <a:t>av </a:t>
            </a:r>
            <a:r>
              <a:rPr lang="nb-NO" dirty="0"/>
              <a:t>fremtiden… </a:t>
            </a:r>
          </a:p>
        </p:txBody>
      </p:sp>
    </p:spTree>
    <p:extLst>
      <p:ext uri="{BB962C8B-B14F-4D97-AF65-F5344CB8AC3E}">
        <p14:creationId xmlns:p14="http://schemas.microsoft.com/office/powerpoint/2010/main" val="2363406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ssholder for innhold 3" descr="Illustrasjonsbilde av en kalkulator og et stolpediagram" title="Finanssektor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0138" y="1811008"/>
            <a:ext cx="5917606" cy="3931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lassholder for innhold 5" descr="Bilde av et koronavirus" title="Covid"/>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2383" y="1839277"/>
            <a:ext cx="5793971" cy="3931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ittel 10"/>
          <p:cNvSpPr>
            <a:spLocks noGrp="1"/>
          </p:cNvSpPr>
          <p:nvPr>
            <p:ph type="title"/>
          </p:nvPr>
        </p:nvSpPr>
        <p:spPr/>
        <p:txBody>
          <a:bodyPr/>
          <a:lstStyle/>
          <a:p>
            <a:pPr algn="ctr"/>
            <a:r>
              <a:rPr lang="nb-NO" dirty="0" smtClean="0"/>
              <a:t>Eksempler på håndtering av fremtiden… </a:t>
            </a:r>
            <a:endParaRPr lang="nb-NO" dirty="0"/>
          </a:p>
        </p:txBody>
      </p:sp>
    </p:spTree>
    <p:extLst>
      <p:ext uri="{BB962C8B-B14F-4D97-AF65-F5344CB8AC3E}">
        <p14:creationId xmlns:p14="http://schemas.microsoft.com/office/powerpoint/2010/main" val="216763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Foto av en mann som ser inn i kamera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9631" y="365125"/>
            <a:ext cx="8041105" cy="5366287"/>
          </a:xfrm>
          <a:prstGeom prst="rect">
            <a:avLst/>
          </a:prstGeom>
        </p:spPr>
      </p:pic>
      <p:sp>
        <p:nvSpPr>
          <p:cNvPr id="2" name="Tittel 1"/>
          <p:cNvSpPr>
            <a:spLocks noGrp="1"/>
          </p:cNvSpPr>
          <p:nvPr>
            <p:ph type="title"/>
          </p:nvPr>
        </p:nvSpPr>
        <p:spPr>
          <a:xfrm>
            <a:off x="585536" y="365125"/>
            <a:ext cx="2891589" cy="4399380"/>
          </a:xfrm>
        </p:spPr>
        <p:txBody>
          <a:bodyPr>
            <a:normAutofit/>
          </a:bodyPr>
          <a:lstStyle/>
          <a:p>
            <a:pPr algn="ctr"/>
            <a:r>
              <a:rPr lang="nb-NO" i="1" dirty="0" smtClean="0">
                <a:latin typeface="+mj-lt"/>
              </a:rPr>
              <a:t>Kundeverdi</a:t>
            </a:r>
            <a:r>
              <a:rPr lang="nb-NO" dirty="0" smtClean="0">
                <a:latin typeface="+mj-lt"/>
              </a:rPr>
              <a:t/>
            </a:r>
            <a:br>
              <a:rPr lang="nb-NO" dirty="0" smtClean="0">
                <a:latin typeface="+mj-lt"/>
              </a:rPr>
            </a:br>
            <a:r>
              <a:rPr lang="nb-NO" dirty="0" smtClean="0">
                <a:latin typeface="+mj-lt"/>
              </a:rPr>
              <a:t/>
            </a:r>
            <a:br>
              <a:rPr lang="nb-NO" dirty="0" smtClean="0">
                <a:latin typeface="+mj-lt"/>
              </a:rPr>
            </a:br>
            <a:r>
              <a:rPr lang="nb-NO" sz="3600" dirty="0" smtClean="0">
                <a:latin typeface="+mj-lt"/>
              </a:rPr>
              <a:t>Pasienten i sentrum</a:t>
            </a:r>
            <a:endParaRPr lang="nb-NO" sz="3600" dirty="0">
              <a:latin typeface="+mj-lt"/>
            </a:endParaRPr>
          </a:p>
        </p:txBody>
      </p:sp>
    </p:spTree>
    <p:extLst>
      <p:ext uri="{BB962C8B-B14F-4D97-AF65-F5344CB8AC3E}">
        <p14:creationId xmlns:p14="http://schemas.microsoft.com/office/powerpoint/2010/main" val="78394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1057021" y="6550223"/>
            <a:ext cx="1134979" cy="307777"/>
          </a:xfrm>
          <a:prstGeom prst="rect">
            <a:avLst/>
          </a:prstGeom>
          <a:noFill/>
        </p:spPr>
        <p:txBody>
          <a:bodyPr wrap="square" rtlCol="0">
            <a:spAutoFit/>
          </a:bodyPr>
          <a:lstStyle/>
          <a:p>
            <a:r>
              <a:rPr lang="nb-NO" sz="1400" dirty="0" smtClean="0">
                <a:solidFill>
                  <a:schemeClr val="bg1"/>
                </a:solidFill>
              </a:rPr>
              <a:t>Foto: NK-TSB</a:t>
            </a:r>
            <a:endParaRPr lang="nb-NO" sz="1400" dirty="0">
              <a:solidFill>
                <a:schemeClr val="bg1"/>
              </a:solidFill>
            </a:endParaRPr>
          </a:p>
        </p:txBody>
      </p:sp>
      <p:pic>
        <p:nvPicPr>
          <p:cNvPr id="5" name="Plassholder for innhold 4" descr="Foto av en Camilla Tepfers som foreleser på TSB-lederkonferansen 2023"/>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33454"/>
            <a:ext cx="12192000" cy="6891454"/>
          </a:xfrm>
        </p:spPr>
      </p:pic>
      <p:pic>
        <p:nvPicPr>
          <p:cNvPr id="4" name="Bilde 3" descr="Bilde av et blindt øye" title="Blindsone"/>
          <p:cNvPicPr>
            <a:picLocks noChangeAspect="1"/>
          </p:cNvPicPr>
          <p:nvPr/>
        </p:nvPicPr>
        <p:blipFill rotWithShape="1">
          <a:blip r:embed="rId4"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l="51232"/>
          <a:stretch/>
        </p:blipFill>
        <p:spPr>
          <a:xfrm>
            <a:off x="4415589" y="1702008"/>
            <a:ext cx="3368842" cy="3453985"/>
          </a:xfrm>
          <a:prstGeom prst="rect">
            <a:avLst/>
          </a:prstGeom>
        </p:spPr>
      </p:pic>
      <p:sp>
        <p:nvSpPr>
          <p:cNvPr id="2" name="Tittel 1"/>
          <p:cNvSpPr>
            <a:spLocks noGrp="1"/>
          </p:cNvSpPr>
          <p:nvPr>
            <p:ph type="title" idx="4294967295"/>
          </p:nvPr>
        </p:nvSpPr>
        <p:spPr>
          <a:xfrm>
            <a:off x="942473" y="550059"/>
            <a:ext cx="4973053" cy="1325563"/>
          </a:xfrm>
        </p:spPr>
        <p:txBody>
          <a:bodyPr/>
          <a:lstStyle/>
          <a:p>
            <a:r>
              <a:rPr lang="nb-NO" dirty="0" smtClean="0">
                <a:solidFill>
                  <a:schemeClr val="bg1"/>
                </a:solidFill>
                <a:latin typeface="+mn-lt"/>
              </a:rPr>
              <a:t>Å studere fremtiden </a:t>
            </a:r>
            <a:endParaRPr lang="nb-NO" dirty="0">
              <a:solidFill>
                <a:schemeClr val="bg1"/>
              </a:solidFill>
              <a:latin typeface="+mn-lt"/>
            </a:endParaRPr>
          </a:p>
        </p:txBody>
      </p:sp>
    </p:spTree>
    <p:extLst>
      <p:ext uri="{BB962C8B-B14F-4D97-AF65-F5344CB8AC3E}">
        <p14:creationId xmlns:p14="http://schemas.microsoft.com/office/powerpoint/2010/main" val="20327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innhold 11"/>
          <p:cNvSpPr>
            <a:spLocks noGrp="1"/>
          </p:cNvSpPr>
          <p:nvPr>
            <p:ph sz="half" idx="1"/>
          </p:nvPr>
        </p:nvSpPr>
        <p:spPr>
          <a:xfrm>
            <a:off x="5771149" y="2172306"/>
            <a:ext cx="4588041" cy="1774052"/>
          </a:xfrm>
        </p:spPr>
        <p:txBody>
          <a:bodyPr/>
          <a:lstStyle/>
          <a:p>
            <a:pPr marL="0" indent="0" algn="ctr">
              <a:buNone/>
            </a:pPr>
            <a:r>
              <a:rPr lang="nb-NO" dirty="0" smtClean="0">
                <a:solidFill>
                  <a:srgbClr val="000000"/>
                </a:solidFill>
              </a:rPr>
              <a:t>Gjennomføre intervjuer for å konkretisere tema som skal dekkes i fremtidsstudien, unngå «</a:t>
            </a:r>
            <a:r>
              <a:rPr lang="nb-NO" dirty="0" err="1" smtClean="0">
                <a:solidFill>
                  <a:srgbClr val="000000"/>
                </a:solidFill>
              </a:rPr>
              <a:t>grøftefall</a:t>
            </a:r>
            <a:r>
              <a:rPr lang="nb-NO" dirty="0" smtClean="0">
                <a:solidFill>
                  <a:srgbClr val="000000"/>
                </a:solidFill>
              </a:rPr>
              <a:t>»</a:t>
            </a:r>
            <a:endParaRPr lang="nb-NO" dirty="0">
              <a:solidFill>
                <a:srgbClr val="000000"/>
              </a:solidFill>
            </a:endParaRPr>
          </a:p>
        </p:txBody>
      </p:sp>
      <p:pic>
        <p:nvPicPr>
          <p:cNvPr id="14" name="Bilde 24" descr="Tematisk ramme">
            <a:extLst>
              <a:ext uri="{FF2B5EF4-FFF2-40B4-BE49-F238E27FC236}">
                <a16:creationId xmlns:a16="http://schemas.microsoft.com/office/drawing/2014/main" id="{99F6D2CD-6699-4C2E-812B-E6B38435644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825626" y="1212084"/>
            <a:ext cx="2901948" cy="3694496"/>
          </a:xfrm>
          <a:prstGeom prst="rect">
            <a:avLst/>
          </a:prstGeom>
        </p:spPr>
      </p:pic>
    </p:spTree>
    <p:extLst>
      <p:ext uri="{BB962C8B-B14F-4D97-AF65-F5344CB8AC3E}">
        <p14:creationId xmlns:p14="http://schemas.microsoft.com/office/powerpoint/2010/main" val="1325535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GRUNT-PAGE" val="ec14fd75-947e-4706-9745-938909fe8239"/>
</p:tagLst>
</file>

<file path=ppt/tags/tag11.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12.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13.xml><?xml version="1.0" encoding="utf-8"?>
<p:tagLst xmlns:a="http://schemas.openxmlformats.org/drawingml/2006/main" xmlns:r="http://schemas.openxmlformats.org/officeDocument/2006/relationships" xmlns:p="http://schemas.openxmlformats.org/presentationml/2006/main">
  <p:tag name="GRUNT-PAGE" val="ac90f2f0-d679-490b-bf32-15a7e9999300"/>
</p:tagLst>
</file>

<file path=ppt/tags/tag2.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3.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4.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5.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6.xml><?xml version="1.0" encoding="utf-8"?>
<p:tagLst xmlns:a="http://schemas.openxmlformats.org/drawingml/2006/main" xmlns:r="http://schemas.openxmlformats.org/officeDocument/2006/relationships" xmlns:p="http://schemas.openxmlformats.org/presentationml/2006/main">
  <p:tag name="GRUNT-PAGE" val="a83c285a-11d6-4749-a6f3-61091ead5ee4"/>
</p:tagLst>
</file>

<file path=ppt/tags/tag7.xml><?xml version="1.0" encoding="utf-8"?>
<p:tagLst xmlns:a="http://schemas.openxmlformats.org/drawingml/2006/main" xmlns:r="http://schemas.openxmlformats.org/officeDocument/2006/relationships" xmlns:p="http://schemas.openxmlformats.org/presentationml/2006/main">
  <p:tag name="GRUNT-PAGE" val="bda51939-7655-4ee5-b596-0869784ad117"/>
</p:tagLst>
</file>

<file path=ppt/tags/tag8.xml><?xml version="1.0" encoding="utf-8"?>
<p:tagLst xmlns:a="http://schemas.openxmlformats.org/drawingml/2006/main" xmlns:r="http://schemas.openxmlformats.org/officeDocument/2006/relationships" xmlns:p="http://schemas.openxmlformats.org/presentationml/2006/main">
  <p:tag name="GRUNT-PAGE" val="c762eeb4-f4fc-43e7-af03-4fb2a5c44c0e"/>
</p:tagLst>
</file>

<file path=ppt/tags/tag9.xml><?xml version="1.0" encoding="utf-8"?>
<p:tagLst xmlns:a="http://schemas.openxmlformats.org/drawingml/2006/main" xmlns:r="http://schemas.openxmlformats.org/officeDocument/2006/relationships" xmlns:p="http://schemas.openxmlformats.org/presentationml/2006/main">
  <p:tag name="GRUNT-PAGE" val="756faf0d-d871-4395-b1f2-540842a2f4cf"/>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5991</Words>
  <Application>Microsoft Office PowerPoint</Application>
  <PresentationFormat>Widescreen</PresentationFormat>
  <Paragraphs>397</Paragraphs>
  <Slides>30</Slides>
  <Notes>30</Notes>
  <HiddenSlides>1</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30</vt:i4>
      </vt:variant>
    </vt:vector>
  </HeadingPairs>
  <TitlesOfParts>
    <vt:vector size="36" baseType="lpstr">
      <vt:lpstr>Arial</vt:lpstr>
      <vt:lpstr>Calibri</vt:lpstr>
      <vt:lpstr>Calibri Light</vt:lpstr>
      <vt:lpstr>Wingdings</vt:lpstr>
      <vt:lpstr>Office-tema</vt:lpstr>
      <vt:lpstr>think-cell Slide</vt:lpstr>
      <vt:lpstr>Innhold</vt:lpstr>
      <vt:lpstr>Rus- og  avhengighetsbehandling  2035</vt:lpstr>
      <vt:lpstr>PowerPoint-presentasjon</vt:lpstr>
      <vt:lpstr>“The difficulty lies not so much in developing new ideas as in escaping from old ones.”  John Maynard Keynes</vt:lpstr>
      <vt:lpstr>Eksempler på håndtering av fremtiden… </vt:lpstr>
      <vt:lpstr>Eksempler på håndtering av fremtiden… </vt:lpstr>
      <vt:lpstr>Kundeverdi  Pasienten i sentrum</vt:lpstr>
      <vt:lpstr>Å studere fremtiden </vt:lpstr>
      <vt:lpstr>PowerPoint-presentasjon</vt:lpstr>
      <vt:lpstr>PowerPoint-presentasjon</vt:lpstr>
      <vt:lpstr>PowerPoint-presentasjon</vt:lpstr>
      <vt:lpstr>Fremtidssamlinger</vt:lpstr>
      <vt:lpstr>Strategiske veivalg</vt:lpstr>
      <vt:lpstr>PowerPoint-presentasjon</vt:lpstr>
      <vt:lpstr>Deltakerne har prioritert trendene høyt, og det er stort sammenfall i trendevalueringene</vt:lpstr>
      <vt:lpstr>PowerPoint-presentasjon</vt:lpstr>
      <vt:lpstr>Nordmenn får gradvis et mer liberalt forhold til rusmidler.  Politikk og lovverk følger etter.</vt:lpstr>
      <vt:lpstr>Befolkningen blir eldre. Eldre drikker mer, bruker mer legemidler  og utgjør en større del av dem som har en risikofylt rusmiddelbruk </vt:lpstr>
      <vt:lpstr>Digitalisering bidrar til økt tilgang på rusmidler, og til nye former for avhengigheter </vt:lpstr>
      <vt:lpstr>Refleksjonsoppgave:   Samfunnet blir mer rusliberalt. Flere eldre med risikofull rusatferd. Flere yngre med digitalt fremmede avhengigheter.</vt:lpstr>
      <vt:lpstr>PowerPoint-presentasjon</vt:lpstr>
      <vt:lpstr>Det blir sterkere prioritering av ressursene.  Både økonomiske ressurser og tilgjengelig personell.</vt:lpstr>
      <vt:lpstr>Sterkere vekt på det som virker, når det blir større kamp om ressursene</vt:lpstr>
      <vt:lpstr>Nye metoder og ny teknologi åpner for mer individuell behandling. Pasienten får en større rolle. Det kan påvirke finansiering av tjenestene</vt:lpstr>
      <vt:lpstr>Refleksjonsoppgave:   Sterkere prioritering av ressursene. Utfall for pasientene blir viktigere, og større vekt på det som virker.</vt:lpstr>
      <vt:lpstr>PowerPoint-presentasjon</vt:lpstr>
      <vt:lpstr>Stort potensial i digitalisering og kunstig intelligens i nær alle oppgaver for  helsetjenesten, fra forskning til behandling og oppfølging av pasienter </vt:lpstr>
      <vt:lpstr>Avhengighetsutfordringer henger sammen med både psykisk og somatisk helse, men det har også en bredere konsekvens for individ og samfunn.  Nye former for samarbeid møter utviklingen </vt:lpstr>
      <vt:lpstr>Refleksjonsoppgave:   Utnyttelse av digitale muligheter samt evne og vilje til samarbeid blir viktigere. </vt:lpstr>
      <vt:lpstr>Plenumdiskusjon  (kan gjerne utføres med Mentimeter)</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Margrethe Aaen Erlandsen</dc:creator>
  <cp:lastModifiedBy>Margrethe Aaen Erlandsen</cp:lastModifiedBy>
  <cp:revision>39</cp:revision>
  <dcterms:created xsi:type="dcterms:W3CDTF">2024-02-06T09:26:36Z</dcterms:created>
  <dcterms:modified xsi:type="dcterms:W3CDTF">2024-05-03T12:15:24Z</dcterms:modified>
</cp:coreProperties>
</file>